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9" r:id="rId4"/>
    <p:sldId id="280" r:id="rId5"/>
    <p:sldId id="282" r:id="rId6"/>
    <p:sldId id="274" r:id="rId7"/>
    <p:sldId id="275" r:id="rId8"/>
    <p:sldId id="278" r:id="rId9"/>
    <p:sldId id="276" r:id="rId10"/>
    <p:sldId id="277" r:id="rId11"/>
    <p:sldId id="270" r:id="rId12"/>
    <p:sldId id="272" r:id="rId13"/>
    <p:sldId id="273" r:id="rId14"/>
    <p:sldId id="283" r:id="rId15"/>
    <p:sldId id="26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10E9DCD-33DE-4221-954E-9A0845DA02E9}" type="datetimeFigureOut">
              <a:rPr lang="uk-UA" smtClean="0"/>
              <a:pPr/>
              <a:t>11.01.2019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DB275BD-F400-431F-A76E-8ABFBF5CD256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ftf_dekanat@pu.if.ua" TargetMode="External"/><Relationship Id="rId2" Type="http://schemas.openxmlformats.org/officeDocument/2006/relationships/hyperlink" Target="https://ftf.pnu.edu.u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53903"/>
            <a:ext cx="7848600" cy="1927225"/>
          </a:xfrm>
        </p:spPr>
        <p:txBody>
          <a:bodyPr/>
          <a:lstStyle/>
          <a:p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матеріали і пристрої відновлювальної енергетики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5665440"/>
            <a:ext cx="8062770" cy="643880"/>
          </a:xfrm>
        </p:spPr>
        <p:txBody>
          <a:bodyPr>
            <a:normAutofit/>
          </a:bodyPr>
          <a:lstStyle/>
          <a:p>
            <a:pPr algn="r"/>
            <a:r>
              <a:rPr lang="uk-UA" sz="2000" i="1" dirty="0" smtClean="0"/>
              <a:t>Інформація про факультет та нові навчальні програми</a:t>
            </a:r>
            <a:endParaRPr lang="uk-UA" sz="20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6871" y="541129"/>
            <a:ext cx="9144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Прикарпатський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національний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університет імені </a:t>
            </a:r>
            <a:r>
              <a:rPr lang="uk-UA" b="1" dirty="0">
                <a:solidFill>
                  <a:schemeClr val="bg1">
                    <a:lumMod val="50000"/>
                  </a:schemeClr>
                </a:solidFill>
              </a:rPr>
              <a:t>Василя </a:t>
            </a:r>
            <a:r>
              <a:rPr lang="uk-UA" b="1" dirty="0" smtClean="0">
                <a:solidFill>
                  <a:schemeClr val="bg1">
                    <a:lumMod val="50000"/>
                  </a:schemeClr>
                </a:solidFill>
              </a:rPr>
              <a:t>Стефаника</a:t>
            </a:r>
          </a:p>
          <a:p>
            <a:r>
              <a:rPr lang="uk-UA" sz="2800" b="1" dirty="0" smtClean="0">
                <a:solidFill>
                  <a:schemeClr val="bg1">
                    <a:lumMod val="50000"/>
                  </a:schemeClr>
                </a:solidFill>
              </a:rPr>
              <a:t>Фізико-технічний факультет</a:t>
            </a:r>
            <a:endParaRPr lang="uk-UA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6309320"/>
            <a:ext cx="2641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Івано-Франківськ, 2018</a:t>
            </a:r>
            <a:endParaRPr lang="uk-UA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4941168"/>
            <a:ext cx="6336704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Ð¤ÑÐ·Ð¸ÐºÐ¾-ÑÐµÑÐ½ÑÑÐ½Ð¸Ð¹ ÑÐ°ÐºÑÐ»ÑÑÐµÑ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15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0038" y="1987010"/>
            <a:ext cx="6299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Відновлювальні джерела енергії. Вітрова енергетика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Windmills D1-D4 (Thornton Bank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10036"/>
            <a:ext cx="2583839" cy="3998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 ÐµÐ·ÑÐ»ÑÑÐ°Ñ Ð¿Ð¾ÑÑÐºÑ Ð·Ð¾Ð±ÑÐ°Ð¶ÐµÐ½Ñ Ð·Ð° Ð·Ð°Ð¿Ð¸ÑÐ¾Ð¼ &quot;Ð²ÑÑÑÐ¾Ð³ÐµÐ½ÐµÑÐ°ÑÐ¾Ñ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42006"/>
            <a:ext cx="3744416" cy="37670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67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Матеріали і пристрої відновлювальної </a:t>
            </a:r>
            <a:r>
              <a:rPr lang="uk-UA" dirty="0" smtClean="0"/>
              <a:t>енергетики: навчання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2204864"/>
            <a:ext cx="87099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uk-UA" sz="1600" b="1" dirty="0" err="1">
                <a:solidFill>
                  <a:srgbClr val="0070C0"/>
                </a:solidFill>
              </a:rPr>
              <a:t>Енергоаудит</a:t>
            </a:r>
            <a:r>
              <a:rPr lang="uk-UA" sz="1600" b="1" dirty="0">
                <a:solidFill>
                  <a:srgbClr val="0070C0"/>
                </a:solidFill>
              </a:rPr>
              <a:t> і </a:t>
            </a:r>
            <a:r>
              <a:rPr lang="uk-UA" sz="1600" b="1" dirty="0" err="1" smtClean="0">
                <a:solidFill>
                  <a:srgbClr val="0070C0"/>
                </a:solidFill>
              </a:rPr>
              <a:t>енергоменеджмент</a:t>
            </a:r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Системи </a:t>
            </a:r>
            <a:r>
              <a:rPr lang="uk-UA" sz="1600" b="1" dirty="0">
                <a:solidFill>
                  <a:srgbClr val="0070C0"/>
                </a:solidFill>
              </a:rPr>
              <a:t>накопичення електричної </a:t>
            </a:r>
            <a:r>
              <a:rPr lang="uk-UA" sz="1600" b="1" dirty="0" smtClean="0">
                <a:solidFill>
                  <a:srgbClr val="0070C0"/>
                </a:solidFill>
              </a:rPr>
              <a:t>енергії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Матеріали </a:t>
            </a:r>
            <a:r>
              <a:rPr lang="uk-UA" sz="1600" b="1" dirty="0">
                <a:solidFill>
                  <a:srgbClr val="0070C0"/>
                </a:solidFill>
              </a:rPr>
              <a:t>та пристрої накопичення </a:t>
            </a:r>
            <a:r>
              <a:rPr lang="uk-UA" sz="1600" b="1" dirty="0" smtClean="0">
                <a:solidFill>
                  <a:srgbClr val="0070C0"/>
                </a:solidFill>
              </a:rPr>
              <a:t>енергії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Системи  </a:t>
            </a:r>
            <a:r>
              <a:rPr lang="uk-UA" sz="1600" b="1" dirty="0">
                <a:solidFill>
                  <a:srgbClr val="0070C0"/>
                </a:solidFill>
              </a:rPr>
              <a:t>розподілення, перетворення та стабілізації електричної </a:t>
            </a:r>
            <a:r>
              <a:rPr lang="uk-UA" sz="1600" b="1" dirty="0" smtClean="0">
                <a:solidFill>
                  <a:srgbClr val="0070C0"/>
                </a:solidFill>
              </a:rPr>
              <a:t>енергії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Конструювання </a:t>
            </a:r>
            <a:r>
              <a:rPr lang="uk-UA" sz="1600" b="1" dirty="0">
                <a:solidFill>
                  <a:srgbClr val="0070C0"/>
                </a:solidFill>
              </a:rPr>
              <a:t>та </a:t>
            </a:r>
            <a:r>
              <a:rPr lang="uk-UA" sz="1600" b="1" dirty="0" smtClean="0">
                <a:solidFill>
                  <a:srgbClr val="0070C0"/>
                </a:solidFill>
              </a:rPr>
              <a:t>виготовлення </a:t>
            </a:r>
            <a:r>
              <a:rPr lang="uk-UA" sz="1600" b="1" dirty="0" err="1" smtClean="0">
                <a:solidFill>
                  <a:srgbClr val="0070C0"/>
                </a:solidFill>
              </a:rPr>
              <a:t>вітрогенераторів</a:t>
            </a:r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Конструкційні </a:t>
            </a:r>
            <a:r>
              <a:rPr lang="uk-UA" sz="1600" b="1" dirty="0">
                <a:solidFill>
                  <a:srgbClr val="0070C0"/>
                </a:solidFill>
              </a:rPr>
              <a:t>матеріали для відновлювальної </a:t>
            </a:r>
            <a:r>
              <a:rPr lang="uk-UA" sz="1600" b="1" dirty="0" smtClean="0">
                <a:solidFill>
                  <a:srgbClr val="0070C0"/>
                </a:solidFill>
              </a:rPr>
              <a:t>енергетики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Термоелектричне </a:t>
            </a:r>
            <a:r>
              <a:rPr lang="uk-UA" sz="1600" b="1" dirty="0">
                <a:solidFill>
                  <a:srgbClr val="0070C0"/>
                </a:solidFill>
              </a:rPr>
              <a:t>перетворення </a:t>
            </a:r>
            <a:r>
              <a:rPr lang="uk-UA" sz="1600" b="1" dirty="0" smtClean="0">
                <a:solidFill>
                  <a:srgbClr val="0070C0"/>
                </a:solidFill>
              </a:rPr>
              <a:t>енергії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Термоелектричні </a:t>
            </a:r>
            <a:r>
              <a:rPr lang="uk-UA" sz="1600" b="1" dirty="0">
                <a:solidFill>
                  <a:srgbClr val="0070C0"/>
                </a:solidFill>
              </a:rPr>
              <a:t>генератори і </a:t>
            </a:r>
            <a:r>
              <a:rPr lang="uk-UA" sz="1600" b="1" dirty="0" smtClean="0">
                <a:solidFill>
                  <a:srgbClr val="0070C0"/>
                </a:solidFill>
              </a:rPr>
              <a:t>холодильники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Фізичні </a:t>
            </a:r>
            <a:r>
              <a:rPr lang="uk-UA" sz="1600" b="1" dirty="0">
                <a:solidFill>
                  <a:srgbClr val="0070C0"/>
                </a:solidFill>
              </a:rPr>
              <a:t>методи нанесення тонких плівок для пристроїв енергетики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Сучасні </a:t>
            </a:r>
            <a:r>
              <a:rPr lang="uk-UA" sz="1600" b="1" dirty="0">
                <a:solidFill>
                  <a:srgbClr val="0070C0"/>
                </a:solidFill>
              </a:rPr>
              <a:t>промислові технології виготовлення відновлювальних джерел енергії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Оптичні </a:t>
            </a:r>
            <a:r>
              <a:rPr lang="uk-UA" sz="1600" b="1" dirty="0">
                <a:solidFill>
                  <a:srgbClr val="0070C0"/>
                </a:solidFill>
              </a:rPr>
              <a:t>та </a:t>
            </a:r>
            <a:r>
              <a:rPr lang="uk-UA" sz="1600" b="1" dirty="0" smtClean="0">
                <a:solidFill>
                  <a:srgbClr val="0070C0"/>
                </a:solidFill>
              </a:rPr>
              <a:t>електричні характери</a:t>
            </a:r>
            <a:r>
              <a:rPr lang="en-US" sz="1600" b="1" dirty="0" smtClean="0">
                <a:solidFill>
                  <a:srgbClr val="0070C0"/>
                </a:solidFill>
              </a:rPr>
              <a:t>c</a:t>
            </a:r>
            <a:r>
              <a:rPr lang="uk-UA" sz="1600" b="1" dirty="0" smtClean="0">
                <a:solidFill>
                  <a:srgbClr val="0070C0"/>
                </a:solidFill>
              </a:rPr>
              <a:t>тики </a:t>
            </a:r>
            <a:r>
              <a:rPr lang="uk-UA" sz="1600" b="1" dirty="0">
                <a:solidFill>
                  <a:srgbClr val="0070C0"/>
                </a:solidFill>
              </a:rPr>
              <a:t>фотоелектричних </a:t>
            </a:r>
            <a:r>
              <a:rPr lang="uk-UA" sz="1600" b="1" dirty="0" smtClean="0">
                <a:solidFill>
                  <a:srgbClr val="0070C0"/>
                </a:solidFill>
              </a:rPr>
              <a:t>перетворювачів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Конструювання</a:t>
            </a:r>
            <a:r>
              <a:rPr lang="uk-UA" sz="1600" b="1" dirty="0">
                <a:solidFill>
                  <a:srgbClr val="0070C0"/>
                </a:solidFill>
              </a:rPr>
              <a:t>, виготовлення сонячних </a:t>
            </a:r>
            <a:r>
              <a:rPr lang="uk-UA" sz="1600" b="1" dirty="0" smtClean="0">
                <a:solidFill>
                  <a:srgbClr val="0070C0"/>
                </a:solidFill>
              </a:rPr>
              <a:t>енергетичних установок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Нанотехнології </a:t>
            </a:r>
            <a:r>
              <a:rPr lang="uk-UA" sz="1600" b="1" dirty="0">
                <a:solidFill>
                  <a:srgbClr val="0070C0"/>
                </a:solidFill>
              </a:rPr>
              <a:t>і </a:t>
            </a:r>
            <a:r>
              <a:rPr lang="uk-UA" sz="1600" b="1" dirty="0" err="1" smtClean="0">
                <a:solidFill>
                  <a:srgbClr val="0070C0"/>
                </a:solidFill>
              </a:rPr>
              <a:t>наноматеріали</a:t>
            </a:r>
            <a:r>
              <a:rPr lang="uk-UA" sz="1600" b="1" dirty="0" smtClean="0">
                <a:solidFill>
                  <a:srgbClr val="0070C0"/>
                </a:solidFill>
              </a:rPr>
              <a:t> </a:t>
            </a:r>
            <a:endParaRPr lang="en-US" sz="1600" b="1" dirty="0" smtClean="0">
              <a:solidFill>
                <a:srgbClr val="0070C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Термоелектричні </a:t>
            </a:r>
            <a:r>
              <a:rPr lang="uk-UA" sz="1600" b="1" dirty="0">
                <a:solidFill>
                  <a:srgbClr val="0070C0"/>
                </a:solidFill>
              </a:rPr>
              <a:t>методи та </a:t>
            </a:r>
            <a:r>
              <a:rPr lang="uk-UA" sz="1600" b="1" dirty="0" smtClean="0">
                <a:solidFill>
                  <a:srgbClr val="0070C0"/>
                </a:solidFill>
              </a:rPr>
              <a:t>пристрої</a:t>
            </a:r>
            <a:r>
              <a:rPr lang="en-US" sz="1600" b="1" dirty="0" smtClean="0">
                <a:solidFill>
                  <a:srgbClr val="0070C0"/>
                </a:solidFill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uk-UA" sz="1600" b="1" dirty="0" smtClean="0">
                <a:solidFill>
                  <a:srgbClr val="0070C0"/>
                </a:solidFill>
              </a:rPr>
              <a:t>Організація </a:t>
            </a:r>
            <a:r>
              <a:rPr lang="uk-UA" sz="1600" b="1" dirty="0">
                <a:solidFill>
                  <a:srgbClr val="0070C0"/>
                </a:solidFill>
              </a:rPr>
              <a:t>та обробка електронної </a:t>
            </a:r>
            <a:r>
              <a:rPr lang="uk-UA" sz="1600" b="1" dirty="0" smtClean="0">
                <a:solidFill>
                  <a:srgbClr val="0070C0"/>
                </a:solidFill>
              </a:rPr>
              <a:t>інформації</a:t>
            </a:r>
            <a:endParaRPr lang="uk-UA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264" y="1660158"/>
            <a:ext cx="2085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Навчальні курси</a:t>
            </a:r>
            <a:endParaRPr lang="uk-UA" b="1" dirty="0"/>
          </a:p>
        </p:txBody>
      </p:sp>
    </p:spTree>
    <p:extLst>
      <p:ext uri="{BB962C8B-B14F-4D97-AF65-F5344CB8AC3E}">
        <p14:creationId xmlns="" xmlns:p14="http://schemas.microsoft.com/office/powerpoint/2010/main" val="296277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Матеріали і пристрої відновлювальної </a:t>
            </a:r>
            <a:r>
              <a:rPr lang="uk-UA" dirty="0" smtClean="0"/>
              <a:t>енергетики: працевлаштування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7" y="213285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Наукові дослідження з метою створення </a:t>
            </a:r>
            <a:r>
              <a:rPr lang="uk-UA" dirty="0"/>
              <a:t>нових відновлювальних джерел </a:t>
            </a:r>
            <a:r>
              <a:rPr lang="uk-UA" dirty="0" smtClean="0"/>
              <a:t>енергії;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Експлуатація </a:t>
            </a:r>
            <a:r>
              <a:rPr lang="uk-UA" dirty="0"/>
              <a:t>відновлювальних джерел енергії;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/>
              <a:t>Розрахунки </a:t>
            </a:r>
            <a:r>
              <a:rPr lang="uk-UA" dirty="0" smtClean="0"/>
              <a:t>монтування робочих систем </a:t>
            </a:r>
            <a:r>
              <a:rPr lang="uk-UA" dirty="0"/>
              <a:t>відновлювальних джерел енергії;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Розробка </a:t>
            </a:r>
            <a:r>
              <a:rPr lang="uk-UA" dirty="0"/>
              <a:t>матеріалів </a:t>
            </a:r>
            <a:r>
              <a:rPr lang="uk-UA" dirty="0" smtClean="0"/>
              <a:t>у якості активних елементів </a:t>
            </a:r>
            <a:r>
              <a:rPr lang="uk-UA" dirty="0"/>
              <a:t>відновлювальних джерел енергії;</a:t>
            </a: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err="1" smtClean="0"/>
              <a:t>Енергоаудит</a:t>
            </a:r>
            <a:r>
              <a:rPr lang="uk-UA" dirty="0" smtClean="0"/>
              <a:t> та </a:t>
            </a:r>
            <a:r>
              <a:rPr lang="uk-UA" dirty="0" err="1" smtClean="0"/>
              <a:t>енергоменеджмент</a:t>
            </a:r>
            <a:r>
              <a:rPr lang="uk-UA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Фахівець з екологічних та економічних питань експлуатації </a:t>
            </a:r>
            <a:r>
              <a:rPr lang="uk-UA" dirty="0"/>
              <a:t>відновлювальних джерел </a:t>
            </a:r>
            <a:r>
              <a:rPr lang="uk-UA" dirty="0" smtClean="0"/>
              <a:t>енергії;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38625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Матеріали і пристрої відновлювальної </a:t>
            </a:r>
            <a:r>
              <a:rPr lang="uk-UA" dirty="0" smtClean="0"/>
              <a:t>енергетики: працевлаштування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1916832"/>
            <a:ext cx="265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 вміє: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1916831"/>
            <a:ext cx="266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Випускник знає: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3" y="2924944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Виконувати дослідження у сфері інженерії нових матеріалів;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Синтезувати матеріали для ВДЕ та досліджувати їх властивості;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Налаштовувати систем відновлювальних джерел енергії (ВДЕ);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Обслуговувати системи ВДЕ;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Проектувати елементи і пристрої ВДЕ (фотоелементи, термоелементи).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825899" y="2924943"/>
            <a:ext cx="4176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Основні закони і принципи фізичного матеріалознавства для застосувань в енергетиці;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Принципові схеми роботи елементів ВДЕ;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Будову і принципи роботи систем ВДЕ;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Економічний розрахунок ефективності систем ВДЕ;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…………</a:t>
            </a:r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614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53776"/>
            <a:ext cx="2701135" cy="2701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Студенти та випускники факультету</a:t>
            </a:r>
            <a:endParaRPr lang="uk-UA" dirty="0"/>
          </a:p>
        </p:txBody>
      </p:sp>
      <p:pic>
        <p:nvPicPr>
          <p:cNvPr id="4" name="Рисунок 3" descr="Ð¡Ð²ÑÑÐ»Ð¸Ð½Ð° Ð²ÑÐ´ Rostyslaw Jaworskyi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5508104" y="1381284"/>
            <a:ext cx="3002280" cy="19577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4098" name="Picture 2" descr="https://kfhtt.pnu.edu.ua/wp-content/uploads/sites/48/2018/10/JULIA_stag-1024x7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2664295" cy="19982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Ð¡Ð²ÑÑÐ»Ð¸Ð½Ð° Ð²ÑÐ´ Mykhailo Hasiuk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590" y="3694844"/>
            <a:ext cx="1478953" cy="1478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1633697"/>
            <a:ext cx="23006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Дрезден, </a:t>
            </a:r>
            <a:endParaRPr lang="en-US" dirty="0" smtClean="0"/>
          </a:p>
          <a:p>
            <a:r>
              <a:rPr lang="uk-UA" dirty="0" smtClean="0"/>
              <a:t>Німеччина, 2018</a:t>
            </a:r>
            <a:endParaRPr lang="en-US" dirty="0" smtClean="0"/>
          </a:p>
          <a:p>
            <a:r>
              <a:rPr lang="en-US" dirty="0"/>
              <a:t>(IFW Leibniz </a:t>
            </a:r>
            <a:r>
              <a:rPr lang="en-US" dirty="0" err="1"/>
              <a:t>Institut</a:t>
            </a:r>
            <a:r>
              <a:rPr lang="en-US" dirty="0"/>
              <a:t>)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1" y="5085183"/>
            <a:ext cx="2080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Мельбурн, Австралія, </a:t>
            </a:r>
          </a:p>
          <a:p>
            <a:r>
              <a:rPr lang="uk-UA" dirty="0" smtClean="0"/>
              <a:t>2018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err="1"/>
              <a:t>Monash</a:t>
            </a:r>
            <a:r>
              <a:rPr lang="en-US" dirty="0"/>
              <a:t> </a:t>
            </a:r>
            <a:r>
              <a:rPr lang="en-US" dirty="0" smtClean="0"/>
              <a:t>University)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225784" y="6270246"/>
            <a:ext cx="22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Даллас, США, 201</a:t>
            </a:r>
            <a:r>
              <a:rPr lang="en-US" dirty="0" smtClean="0"/>
              <a:t>1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86226" y="3425994"/>
            <a:ext cx="295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err="1" smtClean="0"/>
              <a:t>Жешув</a:t>
            </a:r>
            <a:r>
              <a:rPr lang="uk-UA" dirty="0" smtClean="0"/>
              <a:t>, Польща, 201</a:t>
            </a:r>
            <a:r>
              <a:rPr lang="en-US" dirty="0" smtClean="0"/>
              <a:t>5-….</a:t>
            </a:r>
            <a:endParaRPr lang="uk-UA" dirty="0"/>
          </a:p>
        </p:txBody>
      </p:sp>
      <p:pic>
        <p:nvPicPr>
          <p:cNvPr id="13" name="Picture 24" descr="H:\Америка\Створити папку\100_2259.JPG"/>
          <p:cNvPicPr>
            <a:picLocks noChangeAspect="1" noChangeArrowheads="1"/>
          </p:cNvPicPr>
          <p:nvPr/>
        </p:nvPicPr>
        <p:blipFill>
          <a:blip r:embed="rId6" cstate="print"/>
          <a:srcRect t="16260"/>
          <a:stretch>
            <a:fillRect/>
          </a:stretch>
        </p:blipFill>
        <p:spPr bwMode="auto">
          <a:xfrm>
            <a:off x="6270108" y="4178212"/>
            <a:ext cx="2786050" cy="185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 rotWithShape="1">
          <a:blip r:embed="rId7" cstate="print"/>
          <a:srcRect l="18068" t="29649" r="51911" b="30695"/>
          <a:stretch/>
        </p:blipFill>
        <p:spPr bwMode="auto">
          <a:xfrm>
            <a:off x="4283968" y="4178212"/>
            <a:ext cx="2448272" cy="19911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537995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5229" y="2636912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800" b="1" u="sng" dirty="0">
                <a:hlinkClick r:id="rId2"/>
              </a:rPr>
              <a:t>https://ftf.pnu.edu.ua/</a:t>
            </a:r>
            <a:endParaRPr lang="uk-UA" sz="2800" dirty="0"/>
          </a:p>
          <a:p>
            <a:r>
              <a:rPr lang="uk-UA" sz="2800" dirty="0"/>
              <a:t> </a:t>
            </a:r>
          </a:p>
          <a:p>
            <a:r>
              <a:rPr lang="uk-UA" sz="2800" u="sng" dirty="0"/>
              <a:t>Контакти</a:t>
            </a:r>
            <a:r>
              <a:rPr lang="uk-UA" sz="2800" dirty="0"/>
              <a:t>:</a:t>
            </a:r>
          </a:p>
          <a:p>
            <a:r>
              <a:rPr lang="uk-UA" sz="2800" dirty="0"/>
              <a:t>(0342) 596000</a:t>
            </a:r>
          </a:p>
          <a:p>
            <a:r>
              <a:rPr lang="uk-UA" sz="2800" u="sng" dirty="0" err="1">
                <a:hlinkClick r:id="rId3"/>
              </a:rPr>
              <a:t>ftf_dek</a:t>
            </a:r>
            <a:r>
              <a:rPr lang="uk-UA" sz="2800" u="sng" dirty="0">
                <a:hlinkClick r:id="rId3"/>
              </a:rPr>
              <a:t>anat@pu.if.ua</a:t>
            </a:r>
            <a:r>
              <a:rPr lang="uk-UA" sz="2800" dirty="0"/>
              <a:t> </a:t>
            </a:r>
          </a:p>
          <a:p>
            <a:r>
              <a:rPr lang="uk-UA" sz="2800" dirty="0"/>
              <a:t>вул. Шевченка, 57</a:t>
            </a:r>
          </a:p>
          <a:p>
            <a:r>
              <a:rPr lang="uk-UA" sz="2800" dirty="0"/>
              <a:t>м. Івано-Франківськ</a:t>
            </a:r>
          </a:p>
        </p:txBody>
      </p:sp>
      <p:pic>
        <p:nvPicPr>
          <p:cNvPr id="3" name="Рисунок 2" descr="Ð¤ÑÐ·Ð¸ÐºÐ¾-ÑÐµÑÐ½ÑÑÐ½Ð¸Ð¹ ÑÐ°ÐºÑÐ»ÑÑÐµÑ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00808"/>
            <a:ext cx="230213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5720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r>
              <a:rPr lang="uk-UA" dirty="0" smtClean="0"/>
              <a:t>Фізико-технічний факультет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1916832"/>
            <a:ext cx="347159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</a:t>
            </a: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Міжнародні 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язки</a:t>
            </a:r>
            <a:endParaRPr lang="uk-UA" sz="2400" b="1" dirty="0" smtClean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Можливості</a:t>
            </a:r>
            <a:endParaRPr lang="uk-UA" sz="24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00565439"/>
              </p:ext>
            </p:extLst>
          </p:nvPr>
        </p:nvGraphicFramePr>
        <p:xfrm>
          <a:off x="3851920" y="1693550"/>
          <a:ext cx="5030453" cy="3188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60658"/>
                <a:gridCol w="2569795"/>
              </a:tblGrid>
              <a:tr h="415290">
                <a:tc gridSpan="2"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Освітній рівень «Бакалавр»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Спеціальності: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2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Спеціалізації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Фізика та астрономія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</a:t>
                      </a:r>
                      <a:r>
                        <a:rPr lang="en-US" sz="1350">
                          <a:effectLst/>
                        </a:rPr>
                        <a:t>’</a:t>
                      </a:r>
                      <a:r>
                        <a:rPr lang="uk-UA" sz="1350">
                          <a:effectLst/>
                        </a:rPr>
                        <a:t>ютерна фізика 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Прикладна фізика та наноматеріали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Медична фізика 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Матеріали і системи відновлювальної енергетики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Електроніка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Комп’ютерне проектування інтегральних схем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Комп’ютерна інженерія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uk-UA" sz="1350">
                          <a:effectLst/>
                        </a:rPr>
                        <a:t>Середня освіта (фізика)</a:t>
                      </a:r>
                      <a:endParaRPr lang="uk-UA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l">
                        <a:spcAft>
                          <a:spcPts val="600"/>
                        </a:spcAft>
                      </a:pPr>
                      <a:r>
                        <a:rPr lang="uk-UA" sz="1350" dirty="0">
                          <a:effectLst/>
                        </a:rPr>
                        <a:t>Фізика </a:t>
                      </a:r>
                      <a:endParaRPr lang="uk-UA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Рисунок 10" descr="https://kvp.pnu.edu.ua/wp-content/uploads/sites/81/2018/04/IMG_5956-300x182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96" y="5013176"/>
            <a:ext cx="2857500" cy="1737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 rotWithShape="1">
          <a:blip r:embed="rId3" cstate="print"/>
          <a:srcRect l="18068" t="29649" r="51911" b="30695"/>
          <a:stretch/>
        </p:blipFill>
        <p:spPr bwMode="auto">
          <a:xfrm>
            <a:off x="3491880" y="5013176"/>
            <a:ext cx="2361057" cy="1737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Рисунок 12" descr="Ð¡Ð²ÑÑÐ»Ð¸Ð½Ð° Ð²ÑÐ´ Rostyslaw Jaworskyi.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1"/>
          <a:stretch/>
        </p:blipFill>
        <p:spPr bwMode="auto">
          <a:xfrm>
            <a:off x="6156176" y="5013176"/>
            <a:ext cx="2714248" cy="1737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Рисунок 13" descr="NATO Logo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815"/>
          <a:stretch/>
        </p:blipFill>
        <p:spPr bwMode="auto">
          <a:xfrm>
            <a:off x="7699246" y="404664"/>
            <a:ext cx="1417320" cy="7118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 cstate="print"/>
          <a:srcRect l="4378" t="14859" r="67363" b="73585"/>
          <a:stretch/>
        </p:blipFill>
        <p:spPr bwMode="auto">
          <a:xfrm>
            <a:off x="7520940" y="1196752"/>
            <a:ext cx="1623060" cy="3733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260387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pic>
        <p:nvPicPr>
          <p:cNvPr id="10242" name="Picture 2" descr="Ð ÐµÐ·ÑÐ»ÑÑÐ°Ñ Ð¿Ð¾ÑÑÐºÑ Ð·Ð¾Ð±ÑÐ°Ð¶ÐµÐ½Ñ Ð·Ð° Ð·Ð°Ð¿Ð¸ÑÐ¾Ð¼ &quot;Ð²ÑÐ´Ð½Ð¾Ð²Ð»ÑÐ²Ð°Ð»ÑÐ½Ð° ÐµÐ½ÐµÑÐ³ÐµÑÐ¸ÐºÐ°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64295"/>
            <a:ext cx="6000750" cy="342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41" t="13201" r="47777" b="32870"/>
          <a:stretch/>
        </p:blipFill>
        <p:spPr bwMode="auto">
          <a:xfrm>
            <a:off x="6012160" y="1584175"/>
            <a:ext cx="2933026" cy="1944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244" name="Picture 4" descr="Ð ÐµÐ·ÑÐ»ÑÑÐ°Ñ Ð¿Ð¾ÑÑÐºÑ Ð·Ð¾Ð±ÑÐ°Ð¶ÐµÐ½Ñ Ð·Ð° Ð·Ð°Ð¿Ð¸ÑÐ¾Ð¼ &quot;ÑÑÐ¿ÐµÑÐºÐ¾Ð½Ð´ÐµÐ½ÑÐ°ÑÐ¾ÑÐ¸ Ð°ÐºÑÐ¼ÑÐ»ÑÑÐ¾ÑÐ¸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240" y="4032447"/>
            <a:ext cx="316488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426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b/b6/Total_World_Energy_Consumption_by_Source_20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0" y="1700808"/>
            <a:ext cx="8976996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564473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67600" cy="434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46992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pic>
        <p:nvPicPr>
          <p:cNvPr id="10244" name="Picture 4" descr="Ð ÐµÐ·ÑÐ»ÑÑÐ°Ñ Ð¿Ð¾ÑÑÐºÑ Ð·Ð¾Ð±ÑÐ°Ð¶ÐµÐ½Ñ Ð·Ð° Ð·Ð°Ð¿Ð¸ÑÐ¾Ð¼ &quot;ÑÑÐ¿ÐµÑÐºÐ¾Ð½Ð´ÐµÐ½ÑÐ°ÑÐ¾ÑÐ¸ Ð°ÐºÑÐ¼ÑÐ»ÑÑÐ¾ÑÐ¸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74" y="3717032"/>
            <a:ext cx="316488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038" y="1987010"/>
            <a:ext cx="792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Відновлювальні джерела енергії. Накопичувачі електричної енергії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 cstate="print"/>
          <a:srcRect l="4378" t="14859" r="67363" b="73585"/>
          <a:stretch/>
        </p:blipFill>
        <p:spPr bwMode="auto">
          <a:xfrm>
            <a:off x="467544" y="5445224"/>
            <a:ext cx="3312368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2039" y="5988868"/>
            <a:ext cx="36728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/>
              <a:t>Нобелівська премія – </a:t>
            </a:r>
            <a:endParaRPr lang="uk-UA" dirty="0" smtClean="0"/>
          </a:p>
          <a:p>
            <a:pPr algn="r"/>
            <a:r>
              <a:rPr lang="en-US" dirty="0" smtClean="0"/>
              <a:t>A.K</a:t>
            </a:r>
            <a:r>
              <a:rPr lang="en-US" dirty="0"/>
              <a:t>. </a:t>
            </a:r>
            <a:r>
              <a:rPr lang="en-US" dirty="0" err="1"/>
              <a:t>Geim</a:t>
            </a:r>
            <a:r>
              <a:rPr lang="en-US" dirty="0"/>
              <a:t>, K.S. </a:t>
            </a:r>
            <a:r>
              <a:rPr lang="en-US" dirty="0" err="1" smtClean="0"/>
              <a:t>Novoselov</a:t>
            </a:r>
            <a:r>
              <a:rPr lang="uk-UA" dirty="0" smtClean="0"/>
              <a:t> </a:t>
            </a:r>
            <a:r>
              <a:rPr lang="uk-UA" i="1" dirty="0" smtClean="0"/>
              <a:t>(2010)</a:t>
            </a:r>
          </a:p>
        </p:txBody>
      </p:sp>
      <p:pic>
        <p:nvPicPr>
          <p:cNvPr id="8" name="Рисунок 7" descr="E:\Lyubomyr\Departament\Innovation\China 2011\2-Carbon_UA.jpg"/>
          <p:cNvPicPr/>
          <p:nvPr/>
        </p:nvPicPr>
        <p:blipFill>
          <a:blip r:embed="rId4" cstate="print"/>
          <a:srcRect l="4368" t="25253" r="57766" b="56107"/>
          <a:stretch>
            <a:fillRect/>
          </a:stretch>
        </p:blipFill>
        <p:spPr bwMode="auto">
          <a:xfrm>
            <a:off x="260038" y="2889870"/>
            <a:ext cx="302126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5630" y="2489697"/>
            <a:ext cx="3096344" cy="2231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671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0038" y="1987010"/>
            <a:ext cx="687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Відновлювальні джерела енергії. Фотоелектрична енергія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83" y="2403984"/>
            <a:ext cx="3115273" cy="22293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05064"/>
            <a:ext cx="3560348" cy="1852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0437"/>
          <a:stretch>
            <a:fillRect/>
          </a:stretch>
        </p:blipFill>
        <p:spPr bwMode="auto">
          <a:xfrm>
            <a:off x="5984304" y="2633861"/>
            <a:ext cx="2909887" cy="183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 cstate="print"/>
          <a:srcRect b="5122"/>
          <a:stretch/>
        </p:blipFill>
        <p:spPr bwMode="auto">
          <a:xfrm>
            <a:off x="5940152" y="4653135"/>
            <a:ext cx="2959884" cy="1872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6021288"/>
            <a:ext cx="5767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Нобелівська премія – </a:t>
            </a:r>
            <a:r>
              <a:rPr lang="de-DE" i="1" dirty="0" smtClean="0"/>
              <a:t>Albert Einstein</a:t>
            </a:r>
            <a:r>
              <a:rPr lang="uk-UA" i="1" dirty="0" smtClean="0"/>
              <a:t> (1921)</a:t>
            </a:r>
          </a:p>
          <a:p>
            <a:r>
              <a:rPr lang="uk-UA" i="1" dirty="0" smtClean="0"/>
              <a:t>                                     </a:t>
            </a:r>
            <a:r>
              <a:rPr lang="en-US" i="1" dirty="0" smtClean="0"/>
              <a:t>Robert </a:t>
            </a:r>
            <a:r>
              <a:rPr lang="en-US" i="1" dirty="0"/>
              <a:t>Andrews </a:t>
            </a:r>
            <a:r>
              <a:rPr lang="en-US" i="1" dirty="0" smtClean="0"/>
              <a:t>Millikan</a:t>
            </a:r>
            <a:r>
              <a:rPr lang="uk-UA" i="1" dirty="0" smtClean="0"/>
              <a:t> (1923)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4228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0038" y="1987010"/>
            <a:ext cx="699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Відновлювальні джерела енергії. Термоелектрична енергія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2_SPrg EN Hor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8" y="5949280"/>
            <a:ext cx="5349240" cy="769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http://www.jacobsschool.ucsd.edu/assets/images/drupal/Thermoelectri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0423"/>
            <a:ext cx="5114996" cy="30058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752650" cy="18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55765" t="19238" r="12939" b="28027"/>
          <a:stretch>
            <a:fillRect/>
          </a:stretch>
        </p:blipFill>
        <p:spPr bwMode="auto">
          <a:xfrm>
            <a:off x="6967223" y="2375392"/>
            <a:ext cx="2032975" cy="192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6267" y="2397652"/>
            <a:ext cx="2290956" cy="177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10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Матеріали і пристрої відновлювальної енергетики: актуальність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60038" y="1987010"/>
            <a:ext cx="695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Відновлювальні джерела енергії. Сонячна теплова енергія</a:t>
            </a:r>
            <a:endParaRPr lang="uk-UA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s://upload.wikimedia.org/wikipedia/commons/thumb/2/22/PS20andPS10.jpg/1280px-PS20andPS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56992"/>
            <a:ext cx="4719386" cy="31487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41" t="13201" r="47777" b="32870"/>
          <a:stretch/>
        </p:blipFill>
        <p:spPr bwMode="auto">
          <a:xfrm>
            <a:off x="260038" y="2708920"/>
            <a:ext cx="4248472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="" xmlns:p14="http://schemas.microsoft.com/office/powerpoint/2010/main" val="66677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872</TotalTime>
  <Words>440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Ясность</vt:lpstr>
      <vt:lpstr>    матеріали і пристрої відновлювальної енергетики</vt:lpstr>
      <vt:lpstr>Фізико-технічний факультет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актуальність</vt:lpstr>
      <vt:lpstr>Матеріали і пристрої відновлювальної енергетики: навчання</vt:lpstr>
      <vt:lpstr>Матеріали і пристрої відновлювальної енергетики: працевлаштування</vt:lpstr>
      <vt:lpstr>Матеріали і пристрої відновлювальної енергетики: працевлаштування</vt:lpstr>
      <vt:lpstr>Студенти та випускники факультету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Медична фізика</dc:title>
  <dc:creator>Lyubomyr</dc:creator>
  <cp:lastModifiedBy>Admin</cp:lastModifiedBy>
  <cp:revision>44</cp:revision>
  <dcterms:created xsi:type="dcterms:W3CDTF">2018-11-11T22:15:13Z</dcterms:created>
  <dcterms:modified xsi:type="dcterms:W3CDTF">2019-01-11T09:37:35Z</dcterms:modified>
</cp:coreProperties>
</file>