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58" r:id="rId5"/>
    <p:sldId id="262" r:id="rId6"/>
    <p:sldId id="263" r:id="rId7"/>
    <p:sldId id="265" r:id="rId8"/>
    <p:sldId id="264" r:id="rId9"/>
    <p:sldId id="279" r:id="rId10"/>
    <p:sldId id="266" r:id="rId11"/>
    <p:sldId id="281" r:id="rId12"/>
    <p:sldId id="261" r:id="rId13"/>
    <p:sldId id="267" r:id="rId14"/>
    <p:sldId id="268" r:id="rId15"/>
    <p:sldId id="283" r:id="rId16"/>
    <p:sldId id="260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tf_dekanat@pu.if.ua" TargetMode="External"/><Relationship Id="rId2" Type="http://schemas.openxmlformats.org/officeDocument/2006/relationships/hyperlink" Target="https://ftf.pn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44824"/>
            <a:ext cx="7848600" cy="1927225"/>
          </a:xfrm>
        </p:spPr>
        <p:txBody>
          <a:bodyPr/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Медична фізика</a:t>
            </a:r>
            <a:br>
              <a:rPr lang="uk-UA" sz="3600" dirty="0" smtClean="0"/>
            </a:b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665440"/>
            <a:ext cx="8062770" cy="643880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 smtClean="0"/>
              <a:t>Інформація про факультет та нові навчальні програми</a:t>
            </a:r>
            <a:endParaRPr lang="uk-UA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871" y="541129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Прикарпатський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національний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університет імені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Василя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Стефаника</a:t>
            </a:r>
          </a:p>
          <a:p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Фізико-технічний факультет</a:t>
            </a:r>
            <a:endParaRPr lang="uk-U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26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Івано-Франківськ, 2018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2348880"/>
            <a:ext cx="633670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Ð¤ÑÐ·Ð¸ÐºÐ¾-ÑÐµÑÐ½ÑÑÐ½Ð¸Ð¹ ÑÐ°ÐºÑÐ»ÑÑÐµÑ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1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229200"/>
            <a:ext cx="78131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Ультразвукова діагностика</a:t>
            </a:r>
          </a:p>
          <a:p>
            <a:r>
              <a:rPr lang="uk-UA" sz="2000" dirty="0" smtClean="0"/>
              <a:t>(відкрито – у 1952р., відсутнє електромагнітне випромінювання)</a:t>
            </a:r>
            <a:endParaRPr lang="en-US" sz="2000" dirty="0" smtClean="0"/>
          </a:p>
        </p:txBody>
      </p:sp>
      <p:pic>
        <p:nvPicPr>
          <p:cNvPr id="92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05378"/>
            <a:ext cx="28575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Ð ÐµÐ·ÑÐ»ÑÑÐ°Ñ Ð¿Ð¾ÑÑÐºÑ Ð·Ð¾Ð±ÑÐ°Ð¶ÐµÐ½Ñ Ð·Ð° Ð·Ð°Ð¿Ð¸ÑÐ¾Ð¼ &quot;Ð£ÐÐ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90353"/>
            <a:ext cx="2846858" cy="244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622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290908"/>
              </p:ext>
            </p:extLst>
          </p:nvPr>
        </p:nvGraphicFramePr>
        <p:xfrm>
          <a:off x="899592" y="2348880"/>
          <a:ext cx="7499175" cy="4195504"/>
        </p:xfrm>
        <a:graphic>
          <a:graphicData uri="http://schemas.openxmlformats.org/drawingml/2006/table">
            <a:tbl>
              <a:tblPr/>
              <a:tblGrid>
                <a:gridCol w="2499725"/>
                <a:gridCol w="2499725"/>
                <a:gridCol w="2499725"/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Arthur </a:t>
                      </a:r>
                      <a:r>
                        <a:rPr lang="en-US" b="1" dirty="0" err="1" smtClean="0"/>
                        <a:t>Ashkin</a:t>
                      </a:r>
                      <a:r>
                        <a:rPr lang="uk-UA" b="1" dirty="0" smtClean="0"/>
                        <a:t>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США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«За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розробку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лазерних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щипців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та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їхнє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r>
                        <a:rPr lang="ru-R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dirty="0">
                          <a:effectLst/>
                        </a:rPr>
                        <a:t>у </a:t>
                      </a:r>
                      <a:r>
                        <a:rPr lang="ru-RU" dirty="0" err="1">
                          <a:effectLst/>
                        </a:rPr>
                        <a:t>біологічних</a:t>
                      </a:r>
                      <a:r>
                        <a:rPr lang="ru-RU" dirty="0">
                          <a:effectLst/>
                        </a:rPr>
                        <a:t> системах</a:t>
                      </a:r>
                      <a:r>
                        <a:rPr lang="ru-RU" dirty="0" smtClean="0">
                          <a:effectLst/>
                        </a:rPr>
                        <a:t>»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99894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Gérard Albert Mourou</a:t>
                      </a:r>
                      <a:r>
                        <a:rPr lang="uk-UA" b="1" dirty="0" smtClean="0"/>
                        <a:t>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>
                          <a:effectLst/>
                        </a:rPr>
                        <a:t>Франція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effectLst/>
                        </a:rPr>
                        <a:t>«За </a:t>
                      </a:r>
                      <a:r>
                        <a:rPr lang="ru-RU" dirty="0" err="1">
                          <a:effectLst/>
                        </a:rPr>
                        <a:t>розробку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методів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генерації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високоефективних</a:t>
                      </a:r>
                      <a:r>
                        <a:rPr lang="ru-RU" dirty="0">
                          <a:effectLst/>
                        </a:rPr>
                        <a:t>, ультра коротких </a:t>
                      </a:r>
                      <a:r>
                        <a:rPr lang="ru-RU" dirty="0" err="1">
                          <a:effectLst/>
                        </a:rPr>
                        <a:t>оптичних</a:t>
                      </a:r>
                      <a:r>
                        <a:rPr lang="ru-RU" dirty="0">
                          <a:effectLst/>
                        </a:rPr>
                        <a:t> </a:t>
                      </a:r>
                      <a:r>
                        <a:rPr lang="ru-RU" dirty="0" err="1">
                          <a:effectLst/>
                        </a:rPr>
                        <a:t>імпульсів</a:t>
                      </a:r>
                      <a:r>
                        <a:rPr lang="ru-RU" dirty="0" smtClean="0">
                          <a:effectLst/>
                        </a:rPr>
                        <a:t>»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145920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Donna Theo Strickland</a:t>
                      </a:r>
                      <a:r>
                        <a:rPr lang="uk-UA" b="1" dirty="0" smtClean="0"/>
                        <a:t> </a:t>
                      </a:r>
                      <a:endParaRPr lang="uk-UA" dirty="0"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effectLst/>
                        </a:rPr>
                        <a:t>Канада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6858" y="1613049"/>
            <a:ext cx="4250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Нобелівська премія – </a:t>
            </a: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94326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навчання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348880"/>
            <a:ext cx="70567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Основи </a:t>
            </a:r>
            <a:r>
              <a:rPr lang="uk-UA" b="1" dirty="0" smtClean="0">
                <a:solidFill>
                  <a:srgbClr val="00B050"/>
                </a:solidFill>
              </a:rPr>
              <a:t>біохімії</a:t>
            </a:r>
            <a:endParaRPr lang="uk-UA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Анатомія і фізіологія людини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Медична і біологічна фізика</a:t>
            </a:r>
            <a:endParaRPr lang="uk-UA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Фізичні </a:t>
            </a:r>
            <a:r>
              <a:rPr lang="uk-UA" b="1" dirty="0">
                <a:solidFill>
                  <a:srgbClr val="00B050"/>
                </a:solidFill>
              </a:rPr>
              <a:t>основи медичних </a:t>
            </a:r>
            <a:r>
              <a:rPr lang="uk-UA" b="1" dirty="0" smtClean="0">
                <a:solidFill>
                  <a:srgbClr val="00B050"/>
                </a:solidFill>
              </a:rPr>
              <a:t>діагностик</a:t>
            </a:r>
            <a:endParaRPr lang="uk-UA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Методи </a:t>
            </a:r>
            <a:r>
              <a:rPr lang="uk-UA" b="1" dirty="0" err="1" smtClean="0">
                <a:solidFill>
                  <a:srgbClr val="00B050"/>
                </a:solidFill>
              </a:rPr>
              <a:t>медико-біологічних</a:t>
            </a:r>
            <a:r>
              <a:rPr lang="uk-UA" b="1" dirty="0" smtClean="0">
                <a:solidFill>
                  <a:srgbClr val="00B050"/>
                </a:solidFill>
              </a:rPr>
              <a:t> досліджень</a:t>
            </a:r>
            <a:endParaRPr lang="uk-UA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 smtClean="0">
                <a:solidFill>
                  <a:srgbClr val="00B050"/>
                </a:solidFill>
              </a:rPr>
              <a:t>Х-променеві</a:t>
            </a:r>
            <a:r>
              <a:rPr lang="uk-UA" b="1" dirty="0" smtClean="0">
                <a:solidFill>
                  <a:srgbClr val="00B050"/>
                </a:solidFill>
              </a:rPr>
              <a:t> методи досліджень у медицині</a:t>
            </a:r>
            <a:endParaRPr lang="uk-UA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err="1" smtClean="0">
                <a:solidFill>
                  <a:srgbClr val="00B050"/>
                </a:solidFill>
              </a:rPr>
              <a:t>Синергетика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b="1" dirty="0" err="1" smtClean="0">
                <a:solidFill>
                  <a:srgbClr val="00B050"/>
                </a:solidFill>
              </a:rPr>
              <a:t>біоструктур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Взаємодія випромінювання з </a:t>
            </a:r>
            <a:r>
              <a:rPr lang="uk-UA" b="1" dirty="0" err="1" smtClean="0">
                <a:solidFill>
                  <a:srgbClr val="00B050"/>
                </a:solidFill>
              </a:rPr>
              <a:t>біоречовиною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Комп'ютерне моделюванні в медичній фізиці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Медична візуалізація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Медичні </a:t>
            </a:r>
            <a:r>
              <a:rPr lang="uk-UA" b="1" dirty="0" err="1" smtClean="0">
                <a:solidFill>
                  <a:srgbClr val="00B050"/>
                </a:solidFill>
              </a:rPr>
              <a:t>кріотехнології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Фізичні основи медичної апаратури 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>
                <a:solidFill>
                  <a:srgbClr val="00B050"/>
                </a:solidFill>
              </a:rPr>
              <a:t>Нанотехнології і </a:t>
            </a:r>
            <a:r>
              <a:rPr lang="uk-UA" b="1" dirty="0" err="1">
                <a:solidFill>
                  <a:srgbClr val="00B050"/>
                </a:solidFill>
              </a:rPr>
              <a:t>наноматеріали</a:t>
            </a:r>
            <a:r>
              <a:rPr lang="uk-UA" b="1" dirty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err="1">
                <a:solidFill>
                  <a:srgbClr val="00B050"/>
                </a:solidFill>
              </a:rPr>
              <a:t>Організація</a:t>
            </a:r>
            <a:r>
              <a:rPr lang="ru-RU" b="1" dirty="0">
                <a:solidFill>
                  <a:srgbClr val="00B050"/>
                </a:solidFill>
              </a:rPr>
              <a:t> та </a:t>
            </a:r>
            <a:r>
              <a:rPr lang="ru-RU" b="1" dirty="0" err="1">
                <a:solidFill>
                  <a:srgbClr val="00B050"/>
                </a:solidFill>
              </a:rPr>
              <a:t>обробка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електронної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інформ</a:t>
            </a:r>
            <a:r>
              <a:rPr lang="ru-RU" b="1" dirty="0" err="1" smtClean="0">
                <a:solidFill>
                  <a:srgbClr val="00B050"/>
                </a:solidFill>
              </a:rPr>
              <a:t>ації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b="1" dirty="0" smtClean="0">
                <a:solidFill>
                  <a:srgbClr val="00B050"/>
                </a:solidFill>
              </a:rPr>
              <a:t>Термоелектричні методи та пристрої</a:t>
            </a:r>
            <a:endParaRPr lang="uk-UA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660158"/>
            <a:ext cx="20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Навчальні курси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63091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Медична фізика: працевлаштування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2132856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Наукові дослідження з метою створення нового медичного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Експлуатація діагностичного медичного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Візуалізація та обробка результатів досліджень і спостережень;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Аналіз медичних даних;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Біохімічні лабораторії;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400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xmlns="" val="40963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Медична фізика: працевлаштування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265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 вміє: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916831"/>
            <a:ext cx="266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 знає: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2924944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Налаштовувати діагностичне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Обслуговувати медичне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Працювати у графічних програмах візуалізації даних;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Проектувати пристрої та системи медичного та </a:t>
            </a:r>
            <a:r>
              <a:rPr lang="uk-UA" dirty="0" err="1" smtClean="0"/>
              <a:t>робототехнічного</a:t>
            </a:r>
            <a:r>
              <a:rPr lang="uk-UA" dirty="0" smtClean="0"/>
              <a:t> спрямування;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Організувати та обробити дані оптичних, радіаційних та біохімічних методів досліджень.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825899" y="2924943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Основні принципи взаємодії випромінювання з речовиною;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Мови об</a:t>
            </a:r>
            <a:r>
              <a:rPr lang="en-US" dirty="0" smtClean="0"/>
              <a:t>’</a:t>
            </a:r>
            <a:r>
              <a:rPr lang="uk-UA" dirty="0" err="1" smtClean="0"/>
              <a:t>єктно-орієнтовного</a:t>
            </a:r>
            <a:r>
              <a:rPr lang="uk-UA" dirty="0" smtClean="0"/>
              <a:t> програмування;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Будову і принципи роботи медичного діагностичного обладнання;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1549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3776"/>
            <a:ext cx="2701135" cy="270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Студенти та випускники факультету</a:t>
            </a:r>
            <a:endParaRPr lang="uk-UA" dirty="0"/>
          </a:p>
        </p:txBody>
      </p:sp>
      <p:pic>
        <p:nvPicPr>
          <p:cNvPr id="4" name="Рисунок 3" descr="Ð¡Ð²ÑÑÐ»Ð¸Ð½Ð° Ð²ÑÐ´ Rostyslaw Jaworskyi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"/>
          <a:stretch/>
        </p:blipFill>
        <p:spPr bwMode="auto">
          <a:xfrm>
            <a:off x="5508104" y="1381284"/>
            <a:ext cx="3002280" cy="1957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098" name="Picture 2" descr="https://kfhtt.pnu.edu.ua/wp-content/uploads/sites/48/2018/10/JULIA_stag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2664295" cy="199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590" y="3694844"/>
            <a:ext cx="1478953" cy="14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1633697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Дрезден, </a:t>
            </a:r>
            <a:endParaRPr lang="en-US" dirty="0" smtClean="0"/>
          </a:p>
          <a:p>
            <a:r>
              <a:rPr lang="uk-UA" dirty="0" smtClean="0"/>
              <a:t>Німеччина, 2018</a:t>
            </a:r>
            <a:endParaRPr lang="en-US" dirty="0" smtClean="0"/>
          </a:p>
          <a:p>
            <a:r>
              <a:rPr lang="en-US" dirty="0"/>
              <a:t>(IFW Leibniz </a:t>
            </a:r>
            <a:r>
              <a:rPr lang="en-US" dirty="0" err="1"/>
              <a:t>Institut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5085183"/>
            <a:ext cx="208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Мельбурн, Австралія, </a:t>
            </a:r>
          </a:p>
          <a:p>
            <a:r>
              <a:rPr lang="uk-UA" dirty="0" smtClean="0"/>
              <a:t>2018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Monash</a:t>
            </a:r>
            <a:r>
              <a:rPr lang="en-US" dirty="0"/>
              <a:t> </a:t>
            </a:r>
            <a:r>
              <a:rPr lang="en-US" dirty="0" smtClean="0"/>
              <a:t>University)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225784" y="6270246"/>
            <a:ext cx="22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Даллас, США, 201</a:t>
            </a:r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86226" y="3425994"/>
            <a:ext cx="29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Жешув</a:t>
            </a:r>
            <a:r>
              <a:rPr lang="uk-UA" dirty="0" smtClean="0"/>
              <a:t>, Польща, 201</a:t>
            </a:r>
            <a:r>
              <a:rPr lang="en-US" dirty="0" smtClean="0"/>
              <a:t>5-….</a:t>
            </a:r>
            <a:endParaRPr lang="uk-UA" dirty="0"/>
          </a:p>
        </p:txBody>
      </p:sp>
      <p:pic>
        <p:nvPicPr>
          <p:cNvPr id="13" name="Picture 24" descr="H:\Америка\Створити папку\100_2259.JPG"/>
          <p:cNvPicPr>
            <a:picLocks noChangeAspect="1" noChangeArrowheads="1"/>
          </p:cNvPicPr>
          <p:nvPr/>
        </p:nvPicPr>
        <p:blipFill>
          <a:blip r:embed="rId6" cstate="print"/>
          <a:srcRect t="16260"/>
          <a:stretch>
            <a:fillRect/>
          </a:stretch>
        </p:blipFill>
        <p:spPr bwMode="auto">
          <a:xfrm>
            <a:off x="6270108" y="4178212"/>
            <a:ext cx="2786050" cy="185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7" cstate="print"/>
          <a:srcRect l="18068" t="29649" r="51911" b="30695"/>
          <a:stretch/>
        </p:blipFill>
        <p:spPr bwMode="auto">
          <a:xfrm>
            <a:off x="4283968" y="4178212"/>
            <a:ext cx="2448272" cy="1991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537995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229" y="26369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u="sng" dirty="0">
                <a:hlinkClick r:id="rId2"/>
              </a:rPr>
              <a:t>https://ftf.pnu.edu.ua/</a:t>
            </a:r>
            <a:endParaRPr lang="uk-UA" sz="2800" dirty="0"/>
          </a:p>
          <a:p>
            <a:r>
              <a:rPr lang="uk-UA" sz="2800" dirty="0"/>
              <a:t> </a:t>
            </a:r>
          </a:p>
          <a:p>
            <a:r>
              <a:rPr lang="uk-UA" sz="2800" u="sng" dirty="0"/>
              <a:t>Контакти</a:t>
            </a:r>
            <a:r>
              <a:rPr lang="uk-UA" sz="2800" dirty="0"/>
              <a:t>:</a:t>
            </a:r>
          </a:p>
          <a:p>
            <a:r>
              <a:rPr lang="uk-UA" sz="2800" dirty="0"/>
              <a:t>(0342) 596000</a:t>
            </a:r>
          </a:p>
          <a:p>
            <a:r>
              <a:rPr lang="uk-UA" sz="2800" u="sng" dirty="0" err="1">
                <a:hlinkClick r:id="rId3"/>
              </a:rPr>
              <a:t>ftf_dek</a:t>
            </a:r>
            <a:r>
              <a:rPr lang="uk-UA" sz="2800" u="sng" dirty="0">
                <a:hlinkClick r:id="rId3"/>
              </a:rPr>
              <a:t>anat@pu.if.ua</a:t>
            </a:r>
            <a:r>
              <a:rPr lang="uk-UA" sz="2800" dirty="0"/>
              <a:t> </a:t>
            </a:r>
          </a:p>
          <a:p>
            <a:r>
              <a:rPr lang="uk-UA" sz="2800" dirty="0"/>
              <a:t>вул. Шевченка, 57</a:t>
            </a:r>
          </a:p>
          <a:p>
            <a:r>
              <a:rPr lang="uk-UA" sz="2800" dirty="0"/>
              <a:t>м. Івано-Франківськ</a:t>
            </a:r>
          </a:p>
        </p:txBody>
      </p:sp>
      <p:pic>
        <p:nvPicPr>
          <p:cNvPr id="3" name="Рисунок 2" descr="Ð¤ÑÐ·Ð¸ÐºÐ¾-ÑÐµÑÐ½ÑÑÐ½Ð¸Ð¹ ÑÐ°ÐºÑÐ»ÑÑÐµÑ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72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uk-UA" dirty="0" smtClean="0"/>
              <a:t>Фізико-технічний факультет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347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endParaRPr lang="uk-UA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0565439"/>
              </p:ext>
            </p:extLst>
          </p:nvPr>
        </p:nvGraphicFramePr>
        <p:xfrm>
          <a:off x="3851920" y="1693550"/>
          <a:ext cx="5030453" cy="3188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58"/>
                <a:gridCol w="2569795"/>
              </a:tblGrid>
              <a:tr h="41529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Освітній рівень «Бакалавр»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Спеціальності: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Спеціалізації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Фізика та астрономія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</a:t>
                      </a:r>
                      <a:r>
                        <a:rPr lang="en-US" sz="1350">
                          <a:effectLst/>
                        </a:rPr>
                        <a:t>’</a:t>
                      </a:r>
                      <a:r>
                        <a:rPr lang="uk-UA" sz="1350">
                          <a:effectLst/>
                        </a:rPr>
                        <a:t>ютерна фізика 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Прикладна фізика та наноматеріали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Медична фізика 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Матеріали і системи відновлювальної енергетики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Електроніка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Комп’ютерне проектування інтегральних схем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Середня освіта (фізика)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Фізика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https://kvp.pnu.edu.ua/wp-content/uploads/sites/81/2018/04/IMG_5956-300x1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196" y="5013176"/>
            <a:ext cx="285750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3" cstate="print"/>
          <a:srcRect l="18068" t="29649" r="51911" b="30695"/>
          <a:stretch/>
        </p:blipFill>
        <p:spPr bwMode="auto">
          <a:xfrm>
            <a:off x="3491880" y="5013176"/>
            <a:ext cx="2361057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 descr="Ð¡Ð²ÑÑÐ»Ð¸Ð½Ð° Ð²ÑÐ´ Rostyslaw Jaworskyi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1"/>
          <a:stretch/>
        </p:blipFill>
        <p:spPr bwMode="auto">
          <a:xfrm>
            <a:off x="6156176" y="5013176"/>
            <a:ext cx="2714248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 descr="NATO Log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7815"/>
          <a:stretch/>
        </p:blipFill>
        <p:spPr bwMode="auto">
          <a:xfrm>
            <a:off x="7699246" y="404664"/>
            <a:ext cx="1417320" cy="71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l="4378" t="14859" r="67363" b="73585"/>
          <a:stretch/>
        </p:blipFill>
        <p:spPr bwMode="auto">
          <a:xfrm>
            <a:off x="7520940" y="1196752"/>
            <a:ext cx="1623060" cy="373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603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340768"/>
            <a:ext cx="34719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Шкільні курси фізики і хімії дають попередні основи для розуміння процесів, 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язаних</a:t>
            </a:r>
            <a:r>
              <a:rPr lang="uk-UA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із медициною: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Очі, корекція зору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Фізика слуху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Нервові імпульси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кровообігу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Ультразвук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X-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промені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Лазери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s://lh5.googleusercontent.com/RxkmsF9w_7ZLlKM_a7jNUjv3CdNdPBh1T_U_SUrQ_RIjh05b53lzMVMleQR-TF9MG37Kaf0sgNPMvU8mXkd4pl-5qarI6alvoD3fsitTBV0hyKVNeJ5k5Q6JB1I2D3b1yfRxrfG6zBYyTwHD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8592" y="2744341"/>
            <a:ext cx="2304256" cy="159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lh4.googleusercontent.com/MJpEXn0qbHlGDxzefPEHReQzQOQN-03StDuu4DNXxNzu9TB0uR0Wk7bi9uv66AR3T7FvRmmQNNAy8S-rbXxrl0vCjZDEzp8z2OZ7lr-uEVnaYGgtqMQvsRoRcPWrADdFZHbeIlYFsVcE604_q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5866" y="1268760"/>
            <a:ext cx="2209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2488" y="1522655"/>
            <a:ext cx="2518939" cy="244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4236"/>
            <a:ext cx="2857500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lh4.googleusercontent.com/rkWaobOFZsfdVu7fCCzP9vXJt8eGQNmzLXgJOwBnWA_eJuFdwtrMG5eWKv2QnFwoDQJtb-iCjogsJFrasrugNse3tfHa8I76uIHHHJate6aLzR6ZyDM6hQZExYCYYNMrwM2AwUWzkEUifitlR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0520" y="4786453"/>
            <a:ext cx="2952328" cy="17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Ð ÐµÐ·ÑÐ»ÑÑÐ°Ñ Ð¿Ð¾ÑÑÐºÑ Ð·Ð¾Ð±ÑÐ°Ð¶ÐµÐ½Ñ Ð·Ð° Ð·Ð°Ð¿Ð¸ÑÐ¾Ð¼ &quot;Ð½ÐµÑÐ²Ð¾Ð²Ñ ÑÐ¼Ð¿ÑÐ»ÑÑÐ¸ Ñ Ð¼ÐµÐ´Ð¸ÑÐ¸Ð½Ð°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8"/>
            <a:ext cx="3048160" cy="17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33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Медична фізика: працевлаштування</a:t>
            </a:r>
            <a:endParaRPr lang="uk-UA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218" t="30071" r="29947" b="23688"/>
          <a:stretch/>
        </p:blipFill>
        <p:spPr bwMode="auto">
          <a:xfrm>
            <a:off x="539552" y="2276872"/>
            <a:ext cx="752019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20072" y="1556792"/>
            <a:ext cx="377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Сучасне лікування  це синергія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7735" y="6231760"/>
            <a:ext cx="2007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[http://www.desy.de]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xmlns="" val="10315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pic>
        <p:nvPicPr>
          <p:cNvPr id="4098" name="Picture 2" descr="https://lh3.googleusercontent.com/0bq-YeflH9AWMII1bHukRXiNstDd8dqOC9VVL66xwpYipneSpwLlXnyhsB_dOOUCmv0bt6FI_Qwb2x7NN0NXUCay6QYCX0Kfyt6HSnMtFCkSCmWtg2ZUUzr94HgU_U4Kr10TtXVJV0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9610"/>
            <a:ext cx="3744415" cy="282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Часто ми чуємо про ...</a:t>
            </a:r>
          </a:p>
          <a:p>
            <a:r>
              <a:rPr lang="uk-UA" dirty="0" err="1" smtClean="0"/>
              <a:t>Х-промені</a:t>
            </a:r>
            <a:r>
              <a:rPr lang="uk-UA" dirty="0" smtClean="0"/>
              <a:t> ... ..КТ сканування ... </a:t>
            </a:r>
            <a:endParaRPr lang="uk-UA" dirty="0"/>
          </a:p>
          <a:p>
            <a:r>
              <a:rPr lang="uk-UA" dirty="0" smtClean="0"/>
              <a:t>МРТ зображення…</a:t>
            </a:r>
          </a:p>
          <a:p>
            <a:endParaRPr lang="uk-UA" dirty="0" smtClean="0"/>
          </a:p>
          <a:p>
            <a:r>
              <a:rPr lang="uk-UA" dirty="0" smtClean="0"/>
              <a:t>або рідше про...</a:t>
            </a:r>
          </a:p>
          <a:p>
            <a:r>
              <a:rPr lang="en-US" dirty="0" smtClean="0"/>
              <a:t>PET-</a:t>
            </a:r>
            <a:r>
              <a:rPr lang="uk-UA" dirty="0" smtClean="0"/>
              <a:t>зображення... ..</a:t>
            </a:r>
            <a:r>
              <a:rPr lang="en-US" dirty="0" smtClean="0"/>
              <a:t>MEG</a:t>
            </a:r>
            <a:endParaRPr lang="uk-UA" dirty="0"/>
          </a:p>
        </p:txBody>
      </p:sp>
      <p:pic>
        <p:nvPicPr>
          <p:cNvPr id="4100" name="Picture 4" descr="https://lh3.googleusercontent.com/srOZpEaC838murY-BOxXx9LzKQdY9ufP8FC4hUEkCB9ByRN9Y2pebi4T8HHb6VuVbyKnq_-nKT037B5BPBr5QHSkw-rioPWOeXaQYVNAAXbZljgEbBK8eV8Upt-u5-1y5kZmZNZv-3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204864"/>
            <a:ext cx="1905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4.googleusercontent.com/J-mAoTKd0Cq265H1sewRf0B5mv0AzM39dyegAdNpN6QqdzE4ZmauDwNFk_y-dRY79eXjZzFft-nVv__1OZ5xEZW3_SQE6-ckYi3sA4_g6fIyAZxLk_6WoRDtge8_ucWD_8DAr8GNW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5998" y="4504234"/>
            <a:ext cx="1901281" cy="202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10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251" t="36028" r="27872" b="26525"/>
          <a:stretch/>
        </p:blipFill>
        <p:spPr bwMode="auto">
          <a:xfrm>
            <a:off x="388045" y="2060848"/>
            <a:ext cx="7424315" cy="340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1727" y="5661248"/>
            <a:ext cx="45730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Х-промені</a:t>
            </a:r>
            <a:endParaRPr lang="en-US" sz="2400" dirty="0" smtClean="0"/>
          </a:p>
          <a:p>
            <a:r>
              <a:rPr lang="en-US" sz="2000" dirty="0" smtClean="0"/>
              <a:t>(</a:t>
            </a:r>
            <a:r>
              <a:rPr lang="uk-UA" sz="2000" dirty="0" smtClean="0"/>
              <a:t>відкрито – 1895 (Пулюй, Рентген), </a:t>
            </a:r>
          </a:p>
          <a:p>
            <a:r>
              <a:rPr lang="uk-UA" sz="2000" dirty="0" smtClean="0"/>
              <a:t>Нобелівська премія – 1901, </a:t>
            </a:r>
            <a:r>
              <a:rPr lang="en-US" sz="2000" dirty="0" smtClean="0"/>
              <a:t>Rontgen)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xmlns="" val="22632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5733256"/>
            <a:ext cx="72780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err="1" smtClean="0"/>
              <a:t>Комп</a:t>
            </a:r>
            <a:r>
              <a:rPr lang="en-US" sz="2400" dirty="0" smtClean="0"/>
              <a:t>’</a:t>
            </a:r>
            <a:r>
              <a:rPr lang="uk-UA" sz="2400" dirty="0" err="1" smtClean="0"/>
              <a:t>ютерна</a:t>
            </a:r>
            <a:r>
              <a:rPr lang="uk-UA" sz="2400" dirty="0" smtClean="0"/>
              <a:t> томографія </a:t>
            </a:r>
          </a:p>
          <a:p>
            <a:r>
              <a:rPr lang="uk-UA" sz="2000" dirty="0" smtClean="0"/>
              <a:t>(відкрито – у 1972р., </a:t>
            </a:r>
          </a:p>
          <a:p>
            <a:r>
              <a:rPr lang="uk-UA" sz="2000" dirty="0" smtClean="0"/>
              <a:t>Нобелівська премія з медицини – 1979, </a:t>
            </a:r>
            <a:r>
              <a:rPr lang="en-US" sz="2000" dirty="0" smtClean="0"/>
              <a:t>Hounsfield, </a:t>
            </a:r>
            <a:r>
              <a:rPr lang="en-US" sz="2000" dirty="0" err="1" smtClean="0"/>
              <a:t>Kormak</a:t>
            </a:r>
            <a:r>
              <a:rPr lang="uk-UA" sz="2000" dirty="0" smtClean="0"/>
              <a:t>)</a:t>
            </a:r>
            <a:endParaRPr lang="uk-UA" sz="2000" dirty="0"/>
          </a:p>
        </p:txBody>
      </p:sp>
      <p:pic>
        <p:nvPicPr>
          <p:cNvPr id="71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4416425" cy="29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071" y="2492895"/>
            <a:ext cx="4416425" cy="294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655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Ð ÐµÐ·ÑÐ»ÑÑÐ°Ñ Ð¿Ð¾ÑÑÐºÑ Ð·Ð¾Ð±ÑÐ°Ð¶ÐµÐ½Ñ Ð·Ð° Ð·Ð°Ð¿Ð¸ÑÐ¾Ð¼ &quot;Ð¼Ð°Ð³Ð½ÑÑÐ½Ð¾-ÑÐµÐ·Ð¾Ð½Ð°Ð½ÑÐ½Ð° ÑÐ¾Ð¼Ð¾Ð³ÑÐ°ÑÑÑ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3" t="21304" r="1726" b="4451"/>
          <a:stretch/>
        </p:blipFill>
        <p:spPr bwMode="auto">
          <a:xfrm>
            <a:off x="386383" y="1922468"/>
            <a:ext cx="5265737" cy="31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085184"/>
            <a:ext cx="86855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Магнітна резонансна томографія </a:t>
            </a:r>
          </a:p>
          <a:p>
            <a:r>
              <a:rPr lang="uk-UA" sz="2400" dirty="0" smtClean="0"/>
              <a:t>(</a:t>
            </a:r>
            <a:r>
              <a:rPr lang="uk-UA" dirty="0" smtClean="0"/>
              <a:t>радіочастоти, неіонізуюче випромінювання</a:t>
            </a:r>
            <a:r>
              <a:rPr lang="uk-UA" sz="2400" dirty="0" smtClean="0"/>
              <a:t>)</a:t>
            </a:r>
          </a:p>
          <a:p>
            <a:r>
              <a:rPr lang="uk-UA" sz="2000" dirty="0" smtClean="0"/>
              <a:t>(відкрито – у 1945р., Нобелівська премія з фізики – 1952, </a:t>
            </a:r>
            <a:r>
              <a:rPr lang="en-US" sz="2000" dirty="0" smtClean="0"/>
              <a:t>Bloch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1973</a:t>
            </a:r>
            <a:r>
              <a:rPr lang="uk-UA" sz="2000" dirty="0" smtClean="0"/>
              <a:t>р., Нобелівська премія з медицини –  2003</a:t>
            </a:r>
            <a:r>
              <a:rPr lang="en-US" sz="2000" dirty="0" smtClean="0"/>
              <a:t>, </a:t>
            </a:r>
            <a:r>
              <a:rPr lang="en-US" sz="2000" dirty="0" err="1" smtClean="0"/>
              <a:t>Lauterbur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1977</a:t>
            </a:r>
            <a:r>
              <a:rPr lang="uk-UA" sz="2000" dirty="0" smtClean="0"/>
              <a:t>р., Нобелівська премія з медицини – 2003</a:t>
            </a:r>
            <a:r>
              <a:rPr lang="en-US" sz="2000" dirty="0" smtClean="0"/>
              <a:t>, Mansfield</a:t>
            </a:r>
            <a:r>
              <a:rPr lang="uk-UA" sz="2000" dirty="0" smtClean="0"/>
              <a:t>)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319696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Медична фізика: актуальність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4067944" y="1549341"/>
            <a:ext cx="480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 поширені методи і не тільки…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5085184"/>
            <a:ext cx="86855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Магнітна резонансна томографія </a:t>
            </a:r>
          </a:p>
          <a:p>
            <a:r>
              <a:rPr lang="uk-UA" sz="2400" dirty="0" smtClean="0"/>
              <a:t>(</a:t>
            </a:r>
            <a:r>
              <a:rPr lang="uk-UA" dirty="0" smtClean="0"/>
              <a:t>радіочастоти, неіонізуюче випромінювання</a:t>
            </a:r>
            <a:r>
              <a:rPr lang="uk-UA" sz="2400" dirty="0" smtClean="0"/>
              <a:t>)</a:t>
            </a:r>
          </a:p>
          <a:p>
            <a:r>
              <a:rPr lang="uk-UA" sz="2000" dirty="0" smtClean="0"/>
              <a:t>(відкрито – у 1945р., Нобелівська премія з фізики – 1952, </a:t>
            </a:r>
            <a:r>
              <a:rPr lang="en-US" sz="2000" dirty="0" smtClean="0"/>
              <a:t>Bloch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1973</a:t>
            </a:r>
            <a:r>
              <a:rPr lang="uk-UA" sz="2000" dirty="0" smtClean="0"/>
              <a:t>р., Нобелівська премія з медицини –  2003</a:t>
            </a:r>
            <a:r>
              <a:rPr lang="en-US" sz="2000" dirty="0" smtClean="0"/>
              <a:t>, </a:t>
            </a:r>
            <a:r>
              <a:rPr lang="en-US" sz="2000" dirty="0" err="1" smtClean="0"/>
              <a:t>Lauterbur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1977</a:t>
            </a:r>
            <a:r>
              <a:rPr lang="uk-UA" sz="2000" dirty="0" smtClean="0"/>
              <a:t>р., Нобелівська премія з медицини – 2003</a:t>
            </a:r>
            <a:r>
              <a:rPr lang="en-US" sz="2000" dirty="0" smtClean="0"/>
              <a:t>, Mansfield</a:t>
            </a:r>
            <a:r>
              <a:rPr lang="uk-UA" sz="2000" dirty="0" smtClean="0"/>
              <a:t>)</a:t>
            </a:r>
            <a:endParaRPr lang="en-US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43" t="3596" r="9955" b="7410"/>
          <a:stretch/>
        </p:blipFill>
        <p:spPr bwMode="auto">
          <a:xfrm>
            <a:off x="3466499" y="1918673"/>
            <a:ext cx="5242927" cy="3181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3419872" y="2888940"/>
            <a:ext cx="1296144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Овал 7"/>
          <p:cNvSpPr/>
          <p:nvPr/>
        </p:nvSpPr>
        <p:spPr>
          <a:xfrm>
            <a:off x="3131840" y="2780928"/>
            <a:ext cx="1804392" cy="463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/>
          <p:cNvSpPr/>
          <p:nvPr/>
        </p:nvSpPr>
        <p:spPr>
          <a:xfrm>
            <a:off x="3275856" y="2888940"/>
            <a:ext cx="1592560" cy="252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Picture 2" descr="Ð ÐµÐ·ÑÐ»ÑÑÐ°Ñ Ð¿Ð¾ÑÑÐºÑ Ð·Ð¾Ð±ÑÐ°Ð¶ÐµÐ½Ñ Ð·Ð° Ð·Ð°Ð¿Ð¸ÑÐ¾Ð¼ &quot;facebook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252" y="1549341"/>
            <a:ext cx="2819604" cy="157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872</TotalTime>
  <Words>578</Words>
  <Application>Microsoft Office PowerPoint</Application>
  <PresentationFormat>Экран (4:3)</PresentationFormat>
  <Paragraphs>142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Ясность</vt:lpstr>
      <vt:lpstr>  Медична фізика </vt:lpstr>
      <vt:lpstr>Фізико-технічний факультет</vt:lpstr>
      <vt:lpstr>Медична фізика: актуальність</vt:lpstr>
      <vt:lpstr>Медична фізика: працевлаштування</vt:lpstr>
      <vt:lpstr>Медична фізика: актуальність</vt:lpstr>
      <vt:lpstr>Медична фізика: актуальність</vt:lpstr>
      <vt:lpstr>Медична фізика: актуальність</vt:lpstr>
      <vt:lpstr>Медична фізика: актуальність</vt:lpstr>
      <vt:lpstr>Медична фізика: актуальність</vt:lpstr>
      <vt:lpstr>Медична фізика: актуальність</vt:lpstr>
      <vt:lpstr>Медична фізика: актуальність</vt:lpstr>
      <vt:lpstr>Медична фізика: навчання</vt:lpstr>
      <vt:lpstr>Медична фізика: працевлаштування</vt:lpstr>
      <vt:lpstr>Медична фізика: працевлаштування</vt:lpstr>
      <vt:lpstr>Студенти та випускники факультету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Медична фізика</dc:title>
  <dc:creator>Lyubomyr</dc:creator>
  <cp:lastModifiedBy>Admin</cp:lastModifiedBy>
  <cp:revision>44</cp:revision>
  <dcterms:created xsi:type="dcterms:W3CDTF">2018-11-11T22:15:13Z</dcterms:created>
  <dcterms:modified xsi:type="dcterms:W3CDTF">2019-01-11T09:38:16Z</dcterms:modified>
</cp:coreProperties>
</file>