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/cvZbp0bkkAsGvvE4uUl8qiy4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8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4420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Прикарпатський національний університет імені Василя Стефаника, Івано-Франківськ, Україна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CFF"/>
            </a:gs>
            <a:gs pos="50000">
              <a:srgbClr val="FFFFCC"/>
            </a:gs>
            <a:gs pos="100000">
              <a:srgbClr val="99CCFF"/>
            </a:gs>
          </a:gsLst>
          <a:lin ang="189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ctrTitle" idx="4294967295"/>
          </p:nvPr>
        </p:nvSpPr>
        <p:spPr>
          <a:xfrm>
            <a:off x="539552" y="2420888"/>
            <a:ext cx="8208912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СПЕЦІАЛЬНОСТІ:</a:t>
            </a:r>
            <a:b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123 – “КОМП’ЮТЕРНА ІНЖЕНЕРІЯ”</a:t>
            </a:r>
            <a:b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3600" b="1">
                <a:solidFill>
                  <a:srgbClr val="002060"/>
                </a:solidFill>
              </a:rPr>
              <a:t>1</a:t>
            </a: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– “ЕЛЕКТРОНІКА”</a:t>
            </a:r>
            <a:b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шлях до високооплачуваної роботи</a:t>
            </a:r>
            <a:r>
              <a:rPr lang="en-US" sz="4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b="1" i="0" u="none" strike="noStrike" cap="non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0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0"/>
          <p:cNvSpPr txBox="1"/>
          <p:nvPr/>
        </p:nvSpPr>
        <p:spPr>
          <a:xfrm>
            <a:off x="387350" y="1268412"/>
            <a:ext cx="843280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Спеціальності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- 123 "Комп'ютерна інженерія" (бакалавр та магістр)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- 171 "Електроніка" (бакалавр)</a:t>
            </a:r>
            <a:endParaRPr/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5">
            <a:alphaModFix/>
          </a:blip>
          <a:srcRect b="19188"/>
          <a:stretch/>
        </p:blipFill>
        <p:spPr>
          <a:xfrm>
            <a:off x="5216525" y="4105275"/>
            <a:ext cx="2992437" cy="141128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 txBox="1"/>
          <p:nvPr/>
        </p:nvSpPr>
        <p:spPr>
          <a:xfrm>
            <a:off x="4757737" y="5516562"/>
            <a:ext cx="4198937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Детальніше з умовами вступу можна ознайомитися на сайті </a:t>
            </a:r>
            <a:r>
              <a:rPr lang="en-US" sz="1600" b="1" i="0" u="sng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www.pu.if.ua </a:t>
            </a:r>
            <a:br>
              <a:rPr lang="en-US" sz="1600" b="1" i="0" u="sng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розділі “Прийом до університету”.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Телефон</a:t>
            </a: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кафедри комп'ютерної інженерії та електроніки 0342-59-60-07</a:t>
            </a:r>
            <a:endParaRPr/>
          </a:p>
        </p:txBody>
      </p:sp>
      <p:sp>
        <p:nvSpPr>
          <p:cNvPr id="191" name="Google Shape;191;p10"/>
          <p:cNvSpPr txBox="1"/>
          <p:nvPr/>
        </p:nvSpPr>
        <p:spPr>
          <a:xfrm>
            <a:off x="285750" y="4292600"/>
            <a:ext cx="4471987" cy="2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2-й або 3-й курс можуть поступати абітурієнти, які закінчили коледжі за спеціальностями: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lang="en-US" sz="17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“Обслуговування про­грамних систем і комплексів</a:t>
            </a: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17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 систем баз даних і знань</a:t>
            </a: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17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 комп’ю­терних систем і мереж</a:t>
            </a: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17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Розробка програмного забезпечення</a:t>
            </a: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17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Електроніка</a:t>
            </a: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/>
          </a:p>
        </p:txBody>
      </p:sp>
      <p:sp>
        <p:nvSpPr>
          <p:cNvPr id="192" name="Google Shape;192;p10"/>
          <p:cNvSpPr/>
          <p:nvPr/>
        </p:nvSpPr>
        <p:spPr>
          <a:xfrm>
            <a:off x="285750" y="2697162"/>
            <a:ext cx="4429125" cy="1498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Умови вступу: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результатами ЗНОЯО з предметів: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Українська мова та література.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Математика.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Фізика або іноземна мова. </a:t>
            </a:r>
            <a:endParaRPr/>
          </a:p>
        </p:txBody>
      </p:sp>
      <p:sp>
        <p:nvSpPr>
          <p:cNvPr id="193" name="Google Shape;193;p10"/>
          <p:cNvSpPr/>
          <p:nvPr/>
        </p:nvSpPr>
        <p:spPr>
          <a:xfrm>
            <a:off x="5057775" y="2362200"/>
            <a:ext cx="3546475" cy="146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FFFFF"/>
              </a:gs>
              <a:gs pos="35000">
                <a:srgbClr val="DDFEFF"/>
              </a:gs>
              <a:gs pos="100000">
                <a:srgbClr val="F0FFFF"/>
              </a:gs>
            </a:gsLst>
            <a:lin ang="16200000" scaled="0"/>
          </a:gradFill>
          <a:ln w="9525" cap="flat" cmpd="sng">
            <a:solidFill>
              <a:srgbClr val="B6DCD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None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 навчання – денна. Кваліфікації: фахівець з комп'ютерної  інженерії, фахівець з електроніки.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1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306387" y="1196975"/>
            <a:ext cx="85693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Кафедра комп'ютерної інженерії та електроніки  забезпечена сучасними комп'ютерними лабораторіями та колективною радіостанцією:</a:t>
            </a: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369887" y="2205037"/>
            <a:ext cx="8505825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схемо-топологічного моделювання та тестового контролю ІС</a:t>
            </a: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369887" y="2708275"/>
            <a:ext cx="8505825" cy="715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проектування топологій інтегральних схем</a:t>
            </a:r>
            <a:b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мікросистем-на-кристалі</a:t>
            </a: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381000" y="3500437"/>
            <a:ext cx="8494712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інформаційних систем та програмування</a:t>
            </a: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369887" y="4005262"/>
            <a:ext cx="8505825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тестового контролю електрофізичних параметрів структур ВІС</a:t>
            </a: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320675" y="4508500"/>
            <a:ext cx="8555037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програмування мікропроцесорів та мікроконтролерів</a:t>
            </a: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320675" y="5072062"/>
            <a:ext cx="5691187" cy="10207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Навчально-наукова лабораторія моделювання та проектування спеціалізованих комп’ютерних систем та мереж</a:t>
            </a: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6156325" y="6097587"/>
            <a:ext cx="2719387" cy="715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радіоелектроніки</a:t>
            </a: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323850" y="6261100"/>
            <a:ext cx="5688012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електроніки та схемотехніки</a:t>
            </a: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6156325" y="4999037"/>
            <a:ext cx="2719387" cy="10223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електронних кіл і сигналів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2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 txBox="1"/>
          <p:nvPr/>
        </p:nvSpPr>
        <p:spPr>
          <a:xfrm>
            <a:off x="285750" y="1428750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19" name="Google Shape;219;p12"/>
          <p:cNvSpPr txBox="1"/>
          <p:nvPr/>
        </p:nvSpPr>
        <p:spPr>
          <a:xfrm>
            <a:off x="3286125" y="1857375"/>
            <a:ext cx="25431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Навчальні лабораторії</a:t>
            </a:r>
            <a:endParaRPr/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937" y="2552700"/>
            <a:ext cx="4238625" cy="317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571750"/>
            <a:ext cx="41910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/>
          <p:nvPr/>
        </p:nvSpPr>
        <p:spPr>
          <a:xfrm>
            <a:off x="1514475" y="5983287"/>
            <a:ext cx="6372225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електроніки та схемотехніки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3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306387" y="1700212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3437" y="2714625"/>
            <a:ext cx="4321175" cy="32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3286125" y="2071687"/>
            <a:ext cx="25431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Навчальні лабораторії</a:t>
            </a:r>
            <a:endParaRPr/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50" y="2714625"/>
            <a:ext cx="4319587" cy="32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1689100" y="6092825"/>
            <a:ext cx="5970587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електроніки та схемотехніки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4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 txBox="1"/>
          <p:nvPr/>
        </p:nvSpPr>
        <p:spPr>
          <a:xfrm>
            <a:off x="285750" y="1428750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243" name="Google Shape;24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50" y="2420937"/>
            <a:ext cx="42862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4"/>
          <p:cNvSpPr txBox="1"/>
          <p:nvPr/>
        </p:nvSpPr>
        <p:spPr>
          <a:xfrm>
            <a:off x="3286125" y="1857375"/>
            <a:ext cx="25431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Навчальні лабораторії</a:t>
            </a:r>
            <a:endParaRPr/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4875" y="2420937"/>
            <a:ext cx="42862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/>
          <p:nvPr/>
        </p:nvSpPr>
        <p:spPr>
          <a:xfrm>
            <a:off x="1928812" y="5857875"/>
            <a:ext cx="5256212" cy="7143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Обладнання для виконання лабораторних робіт із комп’ютерної схемотехніки;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5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85750" y="1428750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55" name="Google Shape;255;p15"/>
          <p:cNvSpPr txBox="1"/>
          <p:nvPr/>
        </p:nvSpPr>
        <p:spPr>
          <a:xfrm>
            <a:off x="3286125" y="1857375"/>
            <a:ext cx="25431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Навчальні лабораторії</a:t>
            </a:r>
            <a:endParaRPr/>
          </a:p>
        </p:txBody>
      </p:sp>
      <p:pic>
        <p:nvPicPr>
          <p:cNvPr id="256" name="Google Shape;256;p15"/>
          <p:cNvPicPr preferRelativeResize="0"/>
          <p:nvPr/>
        </p:nvPicPr>
        <p:blipFill rotWithShape="1">
          <a:blip r:embed="rId5">
            <a:alphaModFix/>
          </a:blip>
          <a:srcRect t="6458" r="10467"/>
          <a:stretch/>
        </p:blipFill>
        <p:spPr>
          <a:xfrm>
            <a:off x="4672012" y="2528887"/>
            <a:ext cx="3930650" cy="30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437" y="2532062"/>
            <a:ext cx="4100512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/>
          <p:nvPr/>
        </p:nvSpPr>
        <p:spPr>
          <a:xfrm>
            <a:off x="1106487" y="5876925"/>
            <a:ext cx="6927850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інформаційних систем та програмування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6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306387" y="1433512"/>
            <a:ext cx="635317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7" name="Google Shape;267;p16"/>
          <p:cNvSpPr txBox="1"/>
          <p:nvPr/>
        </p:nvSpPr>
        <p:spPr>
          <a:xfrm>
            <a:off x="973137" y="1700212"/>
            <a:ext cx="50387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Макетно-налагоджувальні комплекси</a:t>
            </a:r>
            <a:endParaRPr/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337" y="2087562"/>
            <a:ext cx="4860925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287337" y="5805487"/>
            <a:ext cx="85883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Осцилограф Tektronix TDS1002, програматор STK500, макетно-налагоджувальна плата Olimex SAM7 та TE-LPC2478LCD5.6</a:t>
            </a:r>
            <a:endParaRPr/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6987" y="1468437"/>
            <a:ext cx="2508250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7">
            <a:alphaModFix/>
          </a:blip>
          <a:srcRect r="4771" b="11923"/>
          <a:stretch/>
        </p:blipFill>
        <p:spPr>
          <a:xfrm>
            <a:off x="5321300" y="2947987"/>
            <a:ext cx="3627437" cy="27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/>
          <p:nvPr/>
        </p:nvSpPr>
        <p:spPr>
          <a:xfrm>
            <a:off x="869950" y="6332537"/>
            <a:ext cx="7454900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програмування мікропроцесорів та мікроконтролерів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7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7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306387" y="1433512"/>
            <a:ext cx="635317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81" name="Google Shape;281;p17"/>
          <p:cNvSpPr txBox="1"/>
          <p:nvPr/>
        </p:nvSpPr>
        <p:spPr>
          <a:xfrm>
            <a:off x="973137" y="1781175"/>
            <a:ext cx="50387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Макетно-налагоджувальні комплекси</a:t>
            </a:r>
            <a:endParaRPr/>
          </a:p>
        </p:txBody>
      </p:sp>
      <p:sp>
        <p:nvSpPr>
          <p:cNvPr id="282" name="Google Shape;282;p17"/>
          <p:cNvSpPr txBox="1"/>
          <p:nvPr/>
        </p:nvSpPr>
        <p:spPr>
          <a:xfrm>
            <a:off x="288925" y="5722937"/>
            <a:ext cx="8588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Макетно-налагоджувальні комплекси для AVR мікроконтролерів</a:t>
            </a:r>
            <a:endParaRPr/>
          </a:p>
        </p:txBody>
      </p:sp>
      <p:pic>
        <p:nvPicPr>
          <p:cNvPr id="283" name="Google Shape;28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337" y="2532062"/>
            <a:ext cx="4262437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5187" y="2282825"/>
            <a:ext cx="4202112" cy="336708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887412" y="6237287"/>
            <a:ext cx="7454900" cy="407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програмування мікропроцесорів та мікроконтроллерів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8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8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8"/>
          <p:cNvSpPr txBox="1"/>
          <p:nvPr/>
        </p:nvSpPr>
        <p:spPr>
          <a:xfrm>
            <a:off x="306387" y="1433512"/>
            <a:ext cx="635317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973137" y="1781175"/>
            <a:ext cx="50387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Макетно-налагоджувальні комплекси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287337" y="5949950"/>
            <a:ext cx="8588375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Макетно-налагоджувальна плата NEXUS4 на базі ПЛІС Xilinx з підтримкою VGA режиму </a:t>
            </a:r>
            <a:endParaRPr/>
          </a:p>
        </p:txBody>
      </p:sp>
      <p:pic>
        <p:nvPicPr>
          <p:cNvPr id="296" name="Google Shape;29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8475" y="2852737"/>
            <a:ext cx="3297237" cy="309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8"/>
          <p:cNvPicPr preferRelativeResize="0"/>
          <p:nvPr/>
        </p:nvPicPr>
        <p:blipFill rotWithShape="1">
          <a:blip r:embed="rId6">
            <a:alphaModFix/>
          </a:blip>
          <a:srcRect l="47138"/>
          <a:stretch/>
        </p:blipFill>
        <p:spPr>
          <a:xfrm>
            <a:off x="273050" y="2160587"/>
            <a:ext cx="2406650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1762" y="2025650"/>
            <a:ext cx="3638550" cy="37798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/>
          <p:nvPr/>
        </p:nvSpPr>
        <p:spPr>
          <a:xfrm>
            <a:off x="869950" y="6332537"/>
            <a:ext cx="7454900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Лабораторія програмування мікропроцесорів та мікроконтроллерів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9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306387" y="1433512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08" name="Google Shape;308;p19"/>
          <p:cNvSpPr txBox="1"/>
          <p:nvPr/>
        </p:nvSpPr>
        <p:spPr>
          <a:xfrm>
            <a:off x="334962" y="1757362"/>
            <a:ext cx="8569325" cy="6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Аспірантура. Наукові лабораторії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09" name="Google Shape;309;p19"/>
          <p:cNvSpPr/>
          <p:nvPr/>
        </p:nvSpPr>
        <p:spPr>
          <a:xfrm>
            <a:off x="285750" y="2401887"/>
            <a:ext cx="8589962" cy="35067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Після закінчення навчання студенти мають можливість для вступу в аспірантуру. На кафедрі комп'ютерної інженерії та електроніки проводяться наукові дослідження за наступними напрямками: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000"/>
              <a:buFont typeface="Times New Roman"/>
              <a:buChar char="-"/>
            </a:pPr>
            <a:r>
              <a:rPr lang="en-US" sz="20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інтегральних схем для спеціалізованих комп'ютерних систем;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000"/>
              <a:buFont typeface="Times New Roman"/>
              <a:buChar char="-"/>
            </a:pPr>
            <a:r>
              <a:rPr lang="en-US" sz="20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програмне забезпечення  спеціалізованих комп'ютерних систем;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000"/>
              <a:buFont typeface="Times New Roman"/>
              <a:buChar char="-"/>
            </a:pPr>
            <a:r>
              <a:rPr lang="en-US" sz="20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систем діагностики.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33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Наукова співпраця ведеться з провідними підприємствами області, зокрема “Промприлад”, ТзОВ  “Мікрол”,  “Ектос”,  ВО  “Карпати”,  ПАТ “Родон”,  Ектос, Flextronics.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325437" y="2205037"/>
            <a:ext cx="8569325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53816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наш час електроніка є рушійною силою сучасного розвитку науки і техніки. Спираючись на досягнення електроніки і новітні електронні технології як на фундамент, набувають вражаючого розвитку інформаційні та комунікаційні технології, різноманітні комп'ютерні системи: від систем штучного інтелекту до смартфонів і мікро­контролерних пристроїв керування побутової техніки. Сьогодні можна спостерігати як цифрові технології та штучний інтелект усе глибше й глибше проникають в усі ланки суспільства – промисловість, комерційну та бізнесову діяльність, освіту та побут людей.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4427537" y="1435100"/>
            <a:ext cx="4467225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2200"/>
              <a:buFont typeface="Times New Roman"/>
              <a:buNone/>
            </a:pPr>
            <a:r>
              <a:rPr lang="en-US" sz="2200" b="1" i="1" u="none" strike="noStrike" cap="none">
                <a:solidFill>
                  <a:srgbClr val="CC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Електроніка повинна працювати. 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2200"/>
              <a:buFont typeface="Times New Roman"/>
              <a:buNone/>
            </a:pPr>
            <a:r>
              <a:rPr lang="en-US" sz="2200" b="1" i="1" u="none" strike="noStrike" cap="none">
                <a:solidFill>
                  <a:srgbClr val="CC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Людина повинна думати.</a:t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60350" y="5083175"/>
            <a:ext cx="8634412" cy="146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53816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Електроніка – це галузь науки і техніки яка здійснює розроблення, проектування та створення електронних приладів і пристроїв для передачі, обробки і зберігання інформації. </a:t>
            </a:r>
            <a:endParaRPr/>
          </a:p>
          <a:p>
            <a:pPr marL="0" marR="0" lvl="0" indent="538162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Електроніка розвивається надзвичайно  високими  темпами.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0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0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0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0"/>
          <p:cNvSpPr txBox="1"/>
          <p:nvPr/>
        </p:nvSpPr>
        <p:spPr>
          <a:xfrm>
            <a:off x="306387" y="1433512"/>
            <a:ext cx="85693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Аспірантура. Наукові лабораторії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318" name="Google Shape;31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2175" y="2225675"/>
            <a:ext cx="4159250" cy="39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800" y="2079625"/>
            <a:ext cx="3932237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0"/>
          <p:cNvSpPr/>
          <p:nvPr/>
        </p:nvSpPr>
        <p:spPr>
          <a:xfrm>
            <a:off x="2781300" y="6340475"/>
            <a:ext cx="3619500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Науково-дослідна лабораторія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212" y="2249487"/>
            <a:ext cx="5057775" cy="30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 descr="ft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 descr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1"/>
          <p:cNvSpPr txBox="1"/>
          <p:nvPr/>
        </p:nvSpPr>
        <p:spPr>
          <a:xfrm>
            <a:off x="306387" y="1433512"/>
            <a:ext cx="85693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Матеріально-технічна база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334962" y="1757362"/>
            <a:ext cx="8569325" cy="6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Аспірантура. Наукові лабораторії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3162" y="3573462"/>
            <a:ext cx="1965325" cy="28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9600" y="2060575"/>
            <a:ext cx="2195512" cy="31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77037" y="3613150"/>
            <a:ext cx="2185987" cy="308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1"/>
          <p:cNvSpPr txBox="1"/>
          <p:nvPr/>
        </p:nvSpPr>
        <p:spPr>
          <a:xfrm>
            <a:off x="334962" y="5373687"/>
            <a:ext cx="438467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Зображення фрагмента топології мікросхеми, отримане з використанням мікроскопу</a:t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2700337" y="6340475"/>
            <a:ext cx="3619500" cy="409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CACE1"/>
              </a:gs>
              <a:gs pos="35000">
                <a:srgbClr val="C5C5E9"/>
              </a:gs>
              <a:gs pos="100000">
                <a:srgbClr val="E9E9F7"/>
              </a:gs>
            </a:gsLst>
            <a:lin ang="16200000" scaled="0"/>
          </a:gradFill>
          <a:ln w="9525" cap="flat" cmpd="sng">
            <a:solidFill>
              <a:srgbClr val="29298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Науково-дослідна лабораторія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2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2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1174750" y="1468437"/>
            <a:ext cx="647223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Професорсько-викладацький склад кафедри</a:t>
            </a:r>
            <a:endParaRPr/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562" y="3862387"/>
            <a:ext cx="3975100" cy="283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2"/>
          <p:cNvSpPr txBox="1"/>
          <p:nvPr/>
        </p:nvSpPr>
        <p:spPr>
          <a:xfrm>
            <a:off x="427037" y="1989137"/>
            <a:ext cx="8312150" cy="147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Професійну підготовку майбутніх фахівців комп'ютерної інженерії забезпечує професорсько-викладацький склад кафедри, зокрема 2 д.т.н., професори та 6 кандидатів наук, доцентів, 1 завідувач лабораторій та 4 інженери. Колектив кафедри докладає максимум зусиль для того, щоб випускник отримав якісні і сучасні знання та вміння в галузі комп'ютерної інженерії та електроніки.</a:t>
            </a:r>
            <a:endParaRPr/>
          </a:p>
        </p:txBody>
      </p:sp>
      <p:pic>
        <p:nvPicPr>
          <p:cNvPr id="346" name="Google Shape;34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2150" y="3862387"/>
            <a:ext cx="4365625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5562" y="1727200"/>
            <a:ext cx="2738437" cy="387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350" y="1735137"/>
            <a:ext cx="2654300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3662" y="3429000"/>
            <a:ext cx="2235200" cy="32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 descr="ft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 descr="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3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3"/>
          <p:cNvSpPr txBox="1"/>
          <p:nvPr/>
        </p:nvSpPr>
        <p:spPr>
          <a:xfrm>
            <a:off x="214312" y="1357312"/>
            <a:ext cx="85693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Методичне забезпечення. Публікації кафедри. </a:t>
            </a:r>
            <a:endParaRPr/>
          </a:p>
        </p:txBody>
      </p:sp>
      <p:pic>
        <p:nvPicPr>
          <p:cNvPr id="358" name="Google Shape;35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775" y="1735137"/>
            <a:ext cx="2755900" cy="38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24075" y="3789362"/>
            <a:ext cx="2062162" cy="29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4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4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4"/>
          <p:cNvSpPr txBox="1"/>
          <p:nvPr/>
        </p:nvSpPr>
        <p:spPr>
          <a:xfrm>
            <a:off x="214312" y="1357312"/>
            <a:ext cx="85693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Виробнича практика</a:t>
            </a:r>
            <a:endParaRPr/>
          </a:p>
        </p:txBody>
      </p:sp>
      <p:sp>
        <p:nvSpPr>
          <p:cNvPr id="368" name="Google Shape;368;p24"/>
          <p:cNvSpPr txBox="1"/>
          <p:nvPr/>
        </p:nvSpPr>
        <p:spPr>
          <a:xfrm>
            <a:off x="357187" y="1700212"/>
            <a:ext cx="5222875" cy="224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ТЕРМІНИ ПРОХОДЖЕННЯ ПРАКТИКИ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Бакалаври: на 4-му курсі, тривалість 6 тижнів.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Магістри: на 2-му курсі, тривалість 12 тижнів.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ОСНОВНІ МІСЦЯ ПРОХОДЖЕННЯ ПРАКТИКИ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Івано-Франківська філія ПАТ КБ “Приватбанк”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ТзОВ «Мікрол»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Ектос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  “Карпати”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 “Родон”</a:t>
            </a:r>
            <a:endParaRPr/>
          </a:p>
        </p:txBody>
      </p:sp>
      <p:pic>
        <p:nvPicPr>
          <p:cNvPr id="369" name="Google Shape;36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012" y="3913187"/>
            <a:ext cx="4306887" cy="286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062" y="1727200"/>
            <a:ext cx="3333750" cy="2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4"/>
          <p:cNvSpPr txBox="1"/>
          <p:nvPr/>
        </p:nvSpPr>
        <p:spPr>
          <a:xfrm>
            <a:off x="4660900" y="4076700"/>
            <a:ext cx="4572000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Приватне науково-виробниче підприємство “Комел”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ТзОВ “Нетгруп”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“Фрінет”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“IT-EXPERT”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ТзОВ  “Технополіс”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“Істра”, “Медіасвіт” ,  “Мегастайл”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Tyco Electronics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Leoni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КП “Теплокомуненерго”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ТРК “Вежа”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SoftServe, Sovt Journ, Elex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5"/>
          <p:cNvPicPr preferRelativeResize="0"/>
          <p:nvPr/>
        </p:nvPicPr>
        <p:blipFill rotWithShape="1">
          <a:blip r:embed="rId3">
            <a:alphaModFix/>
          </a:blip>
          <a:srcRect l="13385" t="10905" r="11071" b="7188"/>
          <a:stretch/>
        </p:blipFill>
        <p:spPr>
          <a:xfrm>
            <a:off x="3419475" y="2841625"/>
            <a:ext cx="5491162" cy="37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5" descr="ft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5" descr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5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190500" y="1284287"/>
            <a:ext cx="85693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Виробнича практика</a:t>
            </a:r>
            <a:endParaRPr/>
          </a:p>
        </p:txBody>
      </p:sp>
      <p:pic>
        <p:nvPicPr>
          <p:cNvPr id="381" name="Google Shape;381;p25"/>
          <p:cNvPicPr preferRelativeResize="0"/>
          <p:nvPr/>
        </p:nvPicPr>
        <p:blipFill rotWithShape="1">
          <a:blip r:embed="rId6">
            <a:alphaModFix/>
          </a:blip>
          <a:srcRect l="11308" t="13175" r="13440" b="4323"/>
          <a:stretch/>
        </p:blipFill>
        <p:spPr>
          <a:xfrm>
            <a:off x="214312" y="1743075"/>
            <a:ext cx="3706812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5"/>
          <p:cNvSpPr txBox="1"/>
          <p:nvPr/>
        </p:nvSpPr>
        <p:spPr>
          <a:xfrm>
            <a:off x="287337" y="4675187"/>
            <a:ext cx="28448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ТзОВ «Мікрол» одне з найбільших підприємств в області з автоматизації технологічних процесів.</a:t>
            </a:r>
            <a:endParaRPr/>
          </a:p>
        </p:txBody>
      </p:sp>
      <p:pic>
        <p:nvPicPr>
          <p:cNvPr id="383" name="Google Shape;383;p25"/>
          <p:cNvPicPr preferRelativeResize="0"/>
          <p:nvPr/>
        </p:nvPicPr>
        <p:blipFill rotWithShape="1">
          <a:blip r:embed="rId7">
            <a:alphaModFix/>
          </a:blip>
          <a:srcRect l="12109" t="25143" r="46189" b="24761"/>
          <a:stretch/>
        </p:blipFill>
        <p:spPr>
          <a:xfrm>
            <a:off x="5795962" y="1830387"/>
            <a:ext cx="3267075" cy="245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6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6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6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6"/>
          <p:cNvSpPr txBox="1"/>
          <p:nvPr/>
        </p:nvSpPr>
        <p:spPr>
          <a:xfrm>
            <a:off x="214312" y="1357312"/>
            <a:ext cx="85693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Виробнича практика</a:t>
            </a:r>
            <a:endParaRPr/>
          </a:p>
        </p:txBody>
      </p:sp>
      <p:pic>
        <p:nvPicPr>
          <p:cNvPr id="392" name="Google Shape;392;p26"/>
          <p:cNvPicPr preferRelativeResize="0"/>
          <p:nvPr/>
        </p:nvPicPr>
        <p:blipFill rotWithShape="1">
          <a:blip r:embed="rId5">
            <a:alphaModFix/>
          </a:blip>
          <a:srcRect l="2926" t="13333" r="1359" b="6474"/>
          <a:stretch/>
        </p:blipFill>
        <p:spPr>
          <a:xfrm>
            <a:off x="107950" y="1727200"/>
            <a:ext cx="6688137" cy="35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8625" y="1727200"/>
            <a:ext cx="360045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6"/>
          <p:cNvSpPr txBox="1"/>
          <p:nvPr/>
        </p:nvSpPr>
        <p:spPr>
          <a:xfrm>
            <a:off x="287337" y="5273675"/>
            <a:ext cx="5005387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«Ектос» Сучасне підприємство проектування та виробництва багатошарових друкованих плат.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306387" y="1557337"/>
            <a:ext cx="8569325" cy="3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533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Комп’ютерна інженерія та електроніка 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це напрямок який вивчає, об’єднує та інтегрує спеціалізовану тематику електронної інженерії та комп’ютерних наук, необхідних для конструювання як універсальних, так і спеціалізованих комп’ютерних систем, що потребує інтегрованого розроблення апаратного та програмного забезпечення. Комп'ютерні технології знайшли широке застосування практично у всіх галузях. На сучасному етепі розвитку комп'ютерних технологій </a:t>
            </a:r>
            <a:r>
              <a:rPr lang="en-US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зростає попит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фахівців в галузі електроніки, вбудованих та спеціалізованих комп’ютерних систем. Підготовка таких фахівців є </a:t>
            </a:r>
            <a:r>
              <a:rPr lang="en-US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основним завданням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кафедри комп'ютерної інженерії та електроніки. Випускники отримують професійну підготовку у галузі промислової електроніки, теорій обробки сигналів, комп'ютерної інженерії та  програмного забезпечення. </a:t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328612" y="5486400"/>
            <a:ext cx="8634412" cy="11239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Комп'ютерна інженерія – це галузь знань, яка спрямована на створення комп'ютерних систем з використанням інтегральних схем, у яких вбудований (зашитий) програмний “інтелект”</a:t>
            </a: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354012" y="1414462"/>
            <a:ext cx="8634412" cy="52085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None/>
            </a:pPr>
            <a: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Завдання, які вирішують фахівці </a:t>
            </a:r>
            <a:b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галузі комп’ютерної інженерії та електроніки: 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схемотехнічне моделювання і проектування елементної бази електронних пристроїв та спеціалізованих комп'ютерних систем;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інтегральних схем;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мікросистем та мікролабораторій на кристалі;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спеціалізованих комп'ютерних систем на ПЛІС з використанням мов VHDL, Verilog, System C;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мікропроцесорних пристроїв;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комп'ютерів та операційних систем;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розробка програмного забезпечення для вбудованих комп'ютерних систем;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розроблення прикладного та системного програмного забезпечення;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та експлуатація комп'ютеризованих систем діагностики.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74637" y="1466850"/>
            <a:ext cx="85693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Використання комп'ютерної інженерії для схемотехнічного  проектування і моделювання інтегральних схем та електронних пристроїв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2393950" y="2205037"/>
            <a:ext cx="43227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Схемотехнічне моделювання в TopSpise</a:t>
            </a:r>
            <a:endParaRPr/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 t="2175" r="64738" b="40324"/>
          <a:stretch/>
        </p:blipFill>
        <p:spPr>
          <a:xfrm>
            <a:off x="827087" y="2708275"/>
            <a:ext cx="353377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6">
            <a:alphaModFix/>
          </a:blip>
          <a:srcRect l="31098" t="8407" r="6422" b="9276"/>
          <a:stretch/>
        </p:blipFill>
        <p:spPr>
          <a:xfrm>
            <a:off x="4572000" y="2781300"/>
            <a:ext cx="4140200" cy="340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274637" y="1466850"/>
            <a:ext cx="85693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Використання комп'ютерної інженерії для проектування і моделювання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технології інтегральних схем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2209800" y="2205037"/>
            <a:ext cx="46894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Проектування топології інтегральних схем</a:t>
            </a:r>
            <a:endParaRPr/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825" y="4076700"/>
            <a:ext cx="6286500" cy="258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5600" y="2636837"/>
            <a:ext cx="2016125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2225" y="4365625"/>
            <a:ext cx="2301875" cy="219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287" y="2636837"/>
            <a:ext cx="475297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l="125" t="3370" r="24282" b="9592"/>
          <a:stretch/>
        </p:blipFill>
        <p:spPr>
          <a:xfrm>
            <a:off x="323850" y="3213100"/>
            <a:ext cx="4500562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 descr="ft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 descr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274637" y="1466850"/>
            <a:ext cx="85693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Використання комп'ютерної інженерії для проектування і моделювання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технології інтегральних схем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730250" y="2205037"/>
            <a:ext cx="7650162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Моделювання і проектування топології інтегральних схем в MicroWind</a:t>
            </a:r>
            <a:endParaRPr/>
          </a:p>
        </p:txBody>
      </p:sp>
      <p:pic>
        <p:nvPicPr>
          <p:cNvPr id="159" name="Google Shape;159;p7"/>
          <p:cNvPicPr preferRelativeResize="0"/>
          <p:nvPr/>
        </p:nvPicPr>
        <p:blipFill rotWithShape="1">
          <a:blip r:embed="rId6">
            <a:alphaModFix/>
          </a:blip>
          <a:srcRect l="2794" t="23881" r="32853" b="10459"/>
          <a:stretch/>
        </p:blipFill>
        <p:spPr>
          <a:xfrm>
            <a:off x="4356100" y="2708275"/>
            <a:ext cx="4356100" cy="277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 descr="ft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 descr="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274637" y="1466850"/>
            <a:ext cx="85693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Використання комп'ютерної інженерії для проектування і моделювання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технології інтегральних схем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68" name="Google Shape;168;p8"/>
          <p:cNvSpPr txBox="1"/>
          <p:nvPr/>
        </p:nvSpPr>
        <p:spPr>
          <a:xfrm>
            <a:off x="860425" y="2205037"/>
            <a:ext cx="73898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Фотографія мікропроцесорних ВІС (кристал в корпусі і на пластині)</a:t>
            </a:r>
            <a:endParaRPr/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2924175"/>
            <a:ext cx="3671887" cy="330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0562" y="2997200"/>
            <a:ext cx="4321175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l="25323" t="13036" r="6956" b="7999"/>
          <a:stretch/>
        </p:blipFill>
        <p:spPr>
          <a:xfrm>
            <a:off x="5148262" y="2781300"/>
            <a:ext cx="3709987" cy="270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9" descr="ft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5575" y="6350"/>
            <a:ext cx="1368425" cy="1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 descr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100012"/>
            <a:ext cx="1368425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1683420" y="306813"/>
            <a:ext cx="59766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Прикарпатський національний університет імені Василя Стефаника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Фізико-технічний факультет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комп'ютерної інженерії та електроніки</a:t>
            </a:r>
            <a:endParaRPr sz="1400" b="1" i="0" u="none" strike="noStrike" cap="none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>
              <a:solidFill>
                <a:srgbClr val="DDFB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 txBox="1"/>
          <p:nvPr/>
        </p:nvSpPr>
        <p:spPr>
          <a:xfrm>
            <a:off x="274637" y="1466850"/>
            <a:ext cx="85693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Використання комп'ютерної інженерії для проектування і моделювання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електронних пристроїв та друкованих плат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6">
            <a:alphaModFix/>
          </a:blip>
          <a:srcRect l="25845" t="26480" r="23286" b="7167"/>
          <a:stretch/>
        </p:blipFill>
        <p:spPr>
          <a:xfrm>
            <a:off x="395287" y="2225675"/>
            <a:ext cx="4679950" cy="381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1224</Words>
  <Application>Microsoft Office PowerPoint</Application>
  <PresentationFormat>Экран (4:3)</PresentationFormat>
  <Paragraphs>247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СПЕЦІАЛЬНОСТІ: 123 – “КОМП’ЮТЕРНА ІНЖЕНЕРІЯ” 171 – “ЕЛЕКТРОНІКА” шлях до високооплачуваної роботи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СПЕЦІАЛЬНОСТІ: 123 – “КОМП’ЮТЕРНА ІНЖЕНЕРІЯ” 171 – “ЕЛЕКТРОНІКА” шлях до високооплачуваної роботи </dc:title>
  <dc:creator>User</dc:creator>
  <cp:lastModifiedBy>Bogdan</cp:lastModifiedBy>
  <cp:revision>1</cp:revision>
  <dcterms:created xsi:type="dcterms:W3CDTF">2006-11-21T11:53:53Z</dcterms:created>
  <dcterms:modified xsi:type="dcterms:W3CDTF">2021-04-15T21:29:06Z</dcterms:modified>
</cp:coreProperties>
</file>